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52"/>
  </p:notesMasterIdLst>
  <p:handoutMasterIdLst>
    <p:handoutMasterId r:id="rId53"/>
  </p:handoutMasterIdLst>
  <p:sldIdLst>
    <p:sldId id="257" r:id="rId2"/>
    <p:sldId id="260" r:id="rId3"/>
    <p:sldId id="282" r:id="rId4"/>
    <p:sldId id="259" r:id="rId5"/>
    <p:sldId id="330" r:id="rId6"/>
    <p:sldId id="285" r:id="rId7"/>
    <p:sldId id="286" r:id="rId8"/>
    <p:sldId id="287" r:id="rId9"/>
    <p:sldId id="291" r:id="rId10"/>
    <p:sldId id="352" r:id="rId11"/>
    <p:sldId id="258" r:id="rId12"/>
    <p:sldId id="262" r:id="rId13"/>
    <p:sldId id="263" r:id="rId14"/>
    <p:sldId id="261" r:id="rId15"/>
    <p:sldId id="264" r:id="rId16"/>
    <p:sldId id="289" r:id="rId17"/>
    <p:sldId id="270" r:id="rId18"/>
    <p:sldId id="292" r:id="rId19"/>
    <p:sldId id="327" r:id="rId20"/>
    <p:sldId id="328" r:id="rId21"/>
    <p:sldId id="329" r:id="rId22"/>
    <p:sldId id="299" r:id="rId23"/>
    <p:sldId id="300" r:id="rId24"/>
    <p:sldId id="331" r:id="rId25"/>
    <p:sldId id="332" r:id="rId26"/>
    <p:sldId id="335" r:id="rId27"/>
    <p:sldId id="333" r:id="rId28"/>
    <p:sldId id="336" r:id="rId29"/>
    <p:sldId id="337" r:id="rId30"/>
    <p:sldId id="338" r:id="rId31"/>
    <p:sldId id="339" r:id="rId32"/>
    <p:sldId id="340" r:id="rId33"/>
    <p:sldId id="341" r:id="rId34"/>
    <p:sldId id="334" r:id="rId35"/>
    <p:sldId id="318" r:id="rId36"/>
    <p:sldId id="342" r:id="rId37"/>
    <p:sldId id="343" r:id="rId38"/>
    <p:sldId id="293" r:id="rId39"/>
    <p:sldId id="354" r:id="rId40"/>
    <p:sldId id="347" r:id="rId41"/>
    <p:sldId id="348" r:id="rId42"/>
    <p:sldId id="350" r:id="rId43"/>
    <p:sldId id="275" r:id="rId44"/>
    <p:sldId id="326" r:id="rId45"/>
    <p:sldId id="288" r:id="rId46"/>
    <p:sldId id="277" r:id="rId47"/>
    <p:sldId id="290" r:id="rId48"/>
    <p:sldId id="353" r:id="rId49"/>
    <p:sldId id="325" r:id="rId50"/>
    <p:sldId id="35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4FD1"/>
    <a:srgbClr val="1F4E79"/>
    <a:srgbClr val="2F5597"/>
    <a:srgbClr val="FFFFFF"/>
    <a:srgbClr val="859CC2"/>
    <a:srgbClr val="EF63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6B7DE-7845-C373-C837-D1601145B897}" v="2" dt="2022-06-02T04:30:31.8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51" autoAdjust="0"/>
    <p:restoredTop sz="94660"/>
  </p:normalViewPr>
  <p:slideViewPr>
    <p:cSldViewPr snapToGrid="0">
      <p:cViewPr varScale="1">
        <p:scale>
          <a:sx n="71" d="100"/>
          <a:sy n="71" d="100"/>
        </p:scale>
        <p:origin x="99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339B57-5227-C4A5-46A6-E912F993E2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BE2AE4C-D802-CA05-0AD0-09932A806A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554FE8-979B-4097-B58B-3B34DE34AD14}" type="datetimeFigureOut">
              <a:rPr lang="en-IN" smtClean="0"/>
              <a:pPr/>
              <a:t>01-04-2024</a:t>
            </a:fld>
            <a:endParaRPr lang="en-IN"/>
          </a:p>
        </p:txBody>
      </p:sp>
      <p:sp>
        <p:nvSpPr>
          <p:cNvPr id="4" name="Footer Placeholder 3">
            <a:extLst>
              <a:ext uri="{FF2B5EF4-FFF2-40B4-BE49-F238E27FC236}">
                <a16:creationId xmlns:a16="http://schemas.microsoft.com/office/drawing/2014/main" id="{8B355C9A-2BB6-46D5-803D-09080C8C8B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02F1EA5-6B47-9E44-6DC9-617AFA6258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4F0917-29A2-4096-9B68-2DD58514A331}" type="slidenum">
              <a:rPr lang="en-IN" smtClean="0"/>
              <a:pPr/>
              <a:t>‹#›</a:t>
            </a:fld>
            <a:endParaRPr lang="en-IN"/>
          </a:p>
        </p:txBody>
      </p:sp>
    </p:spTree>
    <p:extLst>
      <p:ext uri="{BB962C8B-B14F-4D97-AF65-F5344CB8AC3E}">
        <p14:creationId xmlns:p14="http://schemas.microsoft.com/office/powerpoint/2010/main" val="747795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D0624-3986-4E25-993E-926261A23C37}" type="datetimeFigureOut">
              <a:rPr lang="en-IN" smtClean="0"/>
              <a:pPr/>
              <a:t>01-04-2024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5C402-5196-425B-9371-C16671CE36AE}" type="slidenum">
              <a:rPr lang="en-IN" smtClean="0"/>
              <a:pPr/>
              <a:t>‹#›</a:t>
            </a:fld>
            <a:endParaRPr lang="en-IN"/>
          </a:p>
        </p:txBody>
      </p:sp>
    </p:spTree>
    <p:extLst>
      <p:ext uri="{BB962C8B-B14F-4D97-AF65-F5344CB8AC3E}">
        <p14:creationId xmlns:p14="http://schemas.microsoft.com/office/powerpoint/2010/main" val="7832952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045A5-7B5F-4EF7-B9E4-2260269DA8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4A96E0-27D8-4C45-ABBC-A4717FD5BC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D01198-69E7-4D72-8CE8-0B3BE6EE0AD8}"/>
              </a:ext>
            </a:extLst>
          </p:cNvPr>
          <p:cNvSpPr>
            <a:spLocks noGrp="1"/>
          </p:cNvSpPr>
          <p:nvPr>
            <p:ph type="dt" sz="half" idx="10"/>
          </p:nvPr>
        </p:nvSpPr>
        <p:spPr/>
        <p:txBody>
          <a:bodyPr/>
          <a:lstStyle/>
          <a:p>
            <a:fld id="{7F91E5B8-815A-4E38-8B26-504FB8B27E5B}" type="datetime2">
              <a:rPr lang="en-IN" smtClean="0"/>
              <a:pPr/>
              <a:t>Monday, 01 April 2024</a:t>
            </a:fld>
            <a:endParaRPr lang="en-IN"/>
          </a:p>
        </p:txBody>
      </p:sp>
      <p:sp>
        <p:nvSpPr>
          <p:cNvPr id="5" name="Footer Placeholder 4">
            <a:extLst>
              <a:ext uri="{FF2B5EF4-FFF2-40B4-BE49-F238E27FC236}">
                <a16:creationId xmlns:a16="http://schemas.microsoft.com/office/drawing/2014/main" id="{9F61E6B2-E3E4-4394-AE05-A86D2F1B2518}"/>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2E94A86C-1A3E-4AC9-AA7B-683E3533ECFE}"/>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246479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499D0-1CF8-49E6-8838-A58EF4FAF5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03EAB5-610A-44C9-8C7B-5F820FB3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0D3BD3-A2BE-46A6-B256-96268C014129}"/>
              </a:ext>
            </a:extLst>
          </p:cNvPr>
          <p:cNvSpPr>
            <a:spLocks noGrp="1"/>
          </p:cNvSpPr>
          <p:nvPr>
            <p:ph type="dt" sz="half" idx="10"/>
          </p:nvPr>
        </p:nvSpPr>
        <p:spPr/>
        <p:txBody>
          <a:bodyPr/>
          <a:lstStyle/>
          <a:p>
            <a:fld id="{0A57AF4B-3383-447E-BEFE-56D3A8861B83}" type="datetime2">
              <a:rPr lang="en-IN" smtClean="0"/>
              <a:pPr/>
              <a:t>Monday, 01 April 2024</a:t>
            </a:fld>
            <a:endParaRPr lang="en-IN"/>
          </a:p>
        </p:txBody>
      </p:sp>
      <p:sp>
        <p:nvSpPr>
          <p:cNvPr id="5" name="Footer Placeholder 4">
            <a:extLst>
              <a:ext uri="{FF2B5EF4-FFF2-40B4-BE49-F238E27FC236}">
                <a16:creationId xmlns:a16="http://schemas.microsoft.com/office/drawing/2014/main" id="{89DB0509-3AE4-44AB-9DFE-3E5883FEB311}"/>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604F25B7-4F7D-485C-ACE9-9ABFD9198E55}"/>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4002530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530236-CBB7-4DB8-A2E7-A88D1C132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1F14D0-6169-4840-A770-7C75F92AE8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2DDA28-39CC-4D0C-9153-7774AA3DD77B}"/>
              </a:ext>
            </a:extLst>
          </p:cNvPr>
          <p:cNvSpPr>
            <a:spLocks noGrp="1"/>
          </p:cNvSpPr>
          <p:nvPr>
            <p:ph type="dt" sz="half" idx="10"/>
          </p:nvPr>
        </p:nvSpPr>
        <p:spPr/>
        <p:txBody>
          <a:bodyPr/>
          <a:lstStyle/>
          <a:p>
            <a:fld id="{C32A4860-51F0-4718-9CDF-73FCC375FE81}" type="datetime2">
              <a:rPr lang="en-IN" smtClean="0"/>
              <a:pPr/>
              <a:t>Monday, 01 April 2024</a:t>
            </a:fld>
            <a:endParaRPr lang="en-IN"/>
          </a:p>
        </p:txBody>
      </p:sp>
      <p:sp>
        <p:nvSpPr>
          <p:cNvPr id="5" name="Footer Placeholder 4">
            <a:extLst>
              <a:ext uri="{FF2B5EF4-FFF2-40B4-BE49-F238E27FC236}">
                <a16:creationId xmlns:a16="http://schemas.microsoft.com/office/drawing/2014/main" id="{0BC19AE3-9B78-4630-9396-C2645DBE1C70}"/>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5F15EF14-3F77-4FD3-ABED-542B848BD624}"/>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3031659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6D84300C-CA4D-4274-9AAF-4325ED330A9D}" type="datetime2">
              <a:rPr lang="en-IN" smtClean="0"/>
              <a:pPr/>
              <a:t>Monday, 01 April 2024</a:t>
            </a:fld>
            <a:endParaRPr lang="en-IN"/>
          </a:p>
        </p:txBody>
      </p:sp>
      <p:sp>
        <p:nvSpPr>
          <p:cNvPr id="5" name="Footer Placeholder 4"/>
          <p:cNvSpPr>
            <a:spLocks noGrp="1"/>
          </p:cNvSpPr>
          <p:nvPr>
            <p:ph type="ftr" sz="quarter" idx="11"/>
          </p:nvPr>
        </p:nvSpPr>
        <p:spPr>
          <a:xfrm>
            <a:off x="4165600" y="6356351"/>
            <a:ext cx="7547024" cy="365125"/>
          </a:xfrm>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p:cNvSpPr>
            <a:spLocks noGrp="1"/>
          </p:cNvSpPr>
          <p:nvPr>
            <p:ph type="sldNum" sz="quarter" idx="12"/>
          </p:nvPr>
        </p:nvSpPr>
        <p:spPr/>
        <p:txBody>
          <a:bodyPr/>
          <a:lstStyle/>
          <a:p>
            <a:fld id="{AE5629FF-3FC9-4ED2-8167-F1E9CD28EC76}" type="slidenum">
              <a:rPr lang="en-IN" smtClean="0"/>
              <a:pPr/>
              <a:t>‹#›</a:t>
            </a:fld>
            <a:endParaRPr lang="en-IN"/>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27061"/>
            <a:ext cx="1862765" cy="1397074"/>
          </a:xfrm>
          <a:prstGeom prst="rect">
            <a:avLst/>
          </a:prstGeom>
        </p:spPr>
      </p:pic>
      <p:sp>
        <p:nvSpPr>
          <p:cNvPr id="8" name="TextBox 7"/>
          <p:cNvSpPr txBox="1"/>
          <p:nvPr userDrawn="1"/>
        </p:nvSpPr>
        <p:spPr>
          <a:xfrm>
            <a:off x="7248129" y="449794"/>
            <a:ext cx="3095719" cy="369332"/>
          </a:xfrm>
          <a:prstGeom prst="rect">
            <a:avLst/>
          </a:prstGeom>
          <a:noFill/>
        </p:spPr>
        <p:txBody>
          <a:bodyPr wrap="none" rtlCol="0">
            <a:spAutoFit/>
          </a:bodyPr>
          <a:lstStyle/>
          <a:p>
            <a:r>
              <a:rPr lang="en-US" sz="1800" b="0" dirty="0">
                <a:solidFill>
                  <a:srgbClr val="00B0F0"/>
                </a:solidFill>
                <a:latin typeface="Times New Roman" panose="02020603050405020304" pitchFamily="18" charset="0"/>
                <a:cs typeface="Times New Roman" panose="02020603050405020304" pitchFamily="18" charset="0"/>
              </a:rPr>
              <a:t>Aditya Engineering College(A)</a:t>
            </a:r>
          </a:p>
        </p:txBody>
      </p:sp>
      <p:sp>
        <p:nvSpPr>
          <p:cNvPr id="10" name="Content Placeholder 9"/>
          <p:cNvSpPr>
            <a:spLocks noGrp="1"/>
          </p:cNvSpPr>
          <p:nvPr>
            <p:ph sz="quarter" idx="13"/>
          </p:nvPr>
        </p:nvSpPr>
        <p:spPr>
          <a:xfrm>
            <a:off x="8112125" y="659765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89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FC78B319-1F61-4A23-AE50-7A72BCB184A7}" type="datetime2">
              <a:rPr lang="en-IN" smtClean="0"/>
              <a:pPr/>
              <a:t>Monday, 01 April 2024</a:t>
            </a:fld>
            <a:endParaRPr lang="en-IN"/>
          </a:p>
        </p:txBody>
      </p:sp>
      <p:sp>
        <p:nvSpPr>
          <p:cNvPr id="5" name="Footer Placeholder 4"/>
          <p:cNvSpPr>
            <a:spLocks noGrp="1"/>
          </p:cNvSpPr>
          <p:nvPr>
            <p:ph type="ftr" sz="quarter" idx="11"/>
          </p:nvPr>
        </p:nvSpPr>
        <p:spPr>
          <a:xfrm>
            <a:off x="4165600" y="6356351"/>
            <a:ext cx="7547024" cy="365125"/>
          </a:xfrm>
        </p:spPr>
        <p:txBody>
          <a:bodyPr/>
          <a:lstStyle/>
          <a:p>
            <a:r>
              <a:rPr lang="en-US"/>
              <a:t>Batch-No 9    Audio-to-Sign Conversion and Hand Gesture Recognition with an Air board For Deaf And Dumb using Deep Learning approach</a:t>
            </a:r>
            <a:endParaRPr lang="en-IN"/>
          </a:p>
        </p:txBody>
      </p:sp>
      <p:sp>
        <p:nvSpPr>
          <p:cNvPr id="6" name="Slide Number Placeholder 5"/>
          <p:cNvSpPr>
            <a:spLocks noGrp="1"/>
          </p:cNvSpPr>
          <p:nvPr>
            <p:ph type="sldNum" sz="quarter" idx="12"/>
          </p:nvPr>
        </p:nvSpPr>
        <p:spPr/>
        <p:txBody>
          <a:bodyPr/>
          <a:lstStyle/>
          <a:p>
            <a:fld id="{AE5629FF-3FC9-4ED2-8167-F1E9CD28EC76}" type="slidenum">
              <a:rPr lang="en-IN" smtClean="0"/>
              <a:pPr/>
              <a:t>‹#›</a:t>
            </a:fld>
            <a:endParaRPr lang="en-IN"/>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27061"/>
            <a:ext cx="1862765" cy="1397074"/>
          </a:xfrm>
          <a:prstGeom prst="rect">
            <a:avLst/>
          </a:prstGeom>
        </p:spPr>
      </p:pic>
      <p:sp>
        <p:nvSpPr>
          <p:cNvPr id="8" name="TextBox 7"/>
          <p:cNvSpPr txBox="1"/>
          <p:nvPr userDrawn="1"/>
        </p:nvSpPr>
        <p:spPr>
          <a:xfrm>
            <a:off x="7248129" y="449794"/>
            <a:ext cx="3095719" cy="369332"/>
          </a:xfrm>
          <a:prstGeom prst="rect">
            <a:avLst/>
          </a:prstGeom>
          <a:noFill/>
        </p:spPr>
        <p:txBody>
          <a:bodyPr wrap="none" rtlCol="0">
            <a:spAutoFit/>
          </a:bodyPr>
          <a:lstStyle/>
          <a:p>
            <a:r>
              <a:rPr lang="en-US" sz="1800" b="0" dirty="0">
                <a:solidFill>
                  <a:srgbClr val="00B0F0"/>
                </a:solidFill>
                <a:latin typeface="Times New Roman" panose="02020603050405020304" pitchFamily="18" charset="0"/>
                <a:cs typeface="Times New Roman" panose="02020603050405020304" pitchFamily="18" charset="0"/>
              </a:rPr>
              <a:t>Aditya Engineering College(A)</a:t>
            </a:r>
          </a:p>
        </p:txBody>
      </p:sp>
      <p:sp>
        <p:nvSpPr>
          <p:cNvPr id="10" name="Content Placeholder 9"/>
          <p:cNvSpPr>
            <a:spLocks noGrp="1"/>
          </p:cNvSpPr>
          <p:nvPr>
            <p:ph sz="quarter" idx="13"/>
          </p:nvPr>
        </p:nvSpPr>
        <p:spPr>
          <a:xfrm>
            <a:off x="8112125" y="659765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877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018A3101-DF2F-4EB0-A2BF-7648E8DA2284}" type="datetime2">
              <a:rPr lang="en-IN" smtClean="0"/>
              <a:pPr/>
              <a:t>Monday, 01 April 2024</a:t>
            </a:fld>
            <a:endParaRPr lang="en-IN"/>
          </a:p>
        </p:txBody>
      </p:sp>
      <p:sp>
        <p:nvSpPr>
          <p:cNvPr id="5" name="Footer Placeholder 4"/>
          <p:cNvSpPr>
            <a:spLocks noGrp="1"/>
          </p:cNvSpPr>
          <p:nvPr>
            <p:ph type="ftr" sz="quarter" idx="11"/>
          </p:nvPr>
        </p:nvSpPr>
        <p:spPr>
          <a:xfrm>
            <a:off x="4165600" y="6356351"/>
            <a:ext cx="7547024" cy="365125"/>
          </a:xfrm>
        </p:spPr>
        <p:txBody>
          <a:bodyPr/>
          <a:lstStyle/>
          <a:p>
            <a:r>
              <a:rPr lang="en-US"/>
              <a:t>Batch-No 9    Audio-to-Sign Conversion and Hand Gesture Recognition with an Air board For Deaf And Dumb using Deep Learning approach</a:t>
            </a:r>
            <a:endParaRPr lang="en-IN"/>
          </a:p>
        </p:txBody>
      </p:sp>
      <p:sp>
        <p:nvSpPr>
          <p:cNvPr id="6" name="Slide Number Placeholder 5"/>
          <p:cNvSpPr>
            <a:spLocks noGrp="1"/>
          </p:cNvSpPr>
          <p:nvPr>
            <p:ph type="sldNum" sz="quarter" idx="12"/>
          </p:nvPr>
        </p:nvSpPr>
        <p:spPr/>
        <p:txBody>
          <a:bodyPr/>
          <a:lstStyle/>
          <a:p>
            <a:fld id="{AE5629FF-3FC9-4ED2-8167-F1E9CD28EC76}" type="slidenum">
              <a:rPr lang="en-IN" smtClean="0"/>
              <a:pPr/>
              <a:t>‹#›</a:t>
            </a:fld>
            <a:endParaRPr lang="en-IN"/>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27061"/>
            <a:ext cx="1862765" cy="1397074"/>
          </a:xfrm>
          <a:prstGeom prst="rect">
            <a:avLst/>
          </a:prstGeom>
        </p:spPr>
      </p:pic>
      <p:sp>
        <p:nvSpPr>
          <p:cNvPr id="8" name="TextBox 7"/>
          <p:cNvSpPr txBox="1"/>
          <p:nvPr userDrawn="1"/>
        </p:nvSpPr>
        <p:spPr>
          <a:xfrm>
            <a:off x="7248129" y="449794"/>
            <a:ext cx="3095719" cy="369332"/>
          </a:xfrm>
          <a:prstGeom prst="rect">
            <a:avLst/>
          </a:prstGeom>
          <a:noFill/>
        </p:spPr>
        <p:txBody>
          <a:bodyPr wrap="none" rtlCol="0">
            <a:spAutoFit/>
          </a:bodyPr>
          <a:lstStyle/>
          <a:p>
            <a:r>
              <a:rPr lang="en-US" sz="1800" b="0" dirty="0">
                <a:solidFill>
                  <a:srgbClr val="00B0F0"/>
                </a:solidFill>
                <a:latin typeface="Times New Roman" panose="02020603050405020304" pitchFamily="18" charset="0"/>
                <a:cs typeface="Times New Roman" panose="02020603050405020304" pitchFamily="18" charset="0"/>
              </a:rPr>
              <a:t>Aditya Engineering College(A)</a:t>
            </a:r>
          </a:p>
        </p:txBody>
      </p:sp>
      <p:sp>
        <p:nvSpPr>
          <p:cNvPr id="10" name="Content Placeholder 9"/>
          <p:cNvSpPr>
            <a:spLocks noGrp="1"/>
          </p:cNvSpPr>
          <p:nvPr>
            <p:ph sz="quarter" idx="13"/>
          </p:nvPr>
        </p:nvSpPr>
        <p:spPr>
          <a:xfrm>
            <a:off x="8112125" y="659765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886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67D48D34-FE07-4958-81B5-82D883854D91}" type="datetime2">
              <a:rPr lang="en-IN" smtClean="0"/>
              <a:pPr/>
              <a:t>Monday, 01 April 2024</a:t>
            </a:fld>
            <a:endParaRPr lang="en-IN"/>
          </a:p>
        </p:txBody>
      </p:sp>
      <p:sp>
        <p:nvSpPr>
          <p:cNvPr id="5" name="Footer Placeholder 4"/>
          <p:cNvSpPr>
            <a:spLocks noGrp="1"/>
          </p:cNvSpPr>
          <p:nvPr>
            <p:ph type="ftr" sz="quarter" idx="11"/>
          </p:nvPr>
        </p:nvSpPr>
        <p:spPr>
          <a:xfrm>
            <a:off x="4165600" y="6356351"/>
            <a:ext cx="7547024" cy="365125"/>
          </a:xfrm>
        </p:spPr>
        <p:txBody>
          <a:bodyPr/>
          <a:lstStyle/>
          <a:p>
            <a:r>
              <a:rPr lang="en-US"/>
              <a:t>Batch-No 9    Audio-to-Sign Conversion and Hand Gesture Recognition with an Air board For Deaf And Dumb using Deep Learning approach</a:t>
            </a:r>
            <a:endParaRPr lang="en-IN"/>
          </a:p>
        </p:txBody>
      </p:sp>
      <p:sp>
        <p:nvSpPr>
          <p:cNvPr id="6" name="Slide Number Placeholder 5"/>
          <p:cNvSpPr>
            <a:spLocks noGrp="1"/>
          </p:cNvSpPr>
          <p:nvPr>
            <p:ph type="sldNum" sz="quarter" idx="12"/>
          </p:nvPr>
        </p:nvSpPr>
        <p:spPr/>
        <p:txBody>
          <a:bodyPr/>
          <a:lstStyle/>
          <a:p>
            <a:fld id="{AE5629FF-3FC9-4ED2-8167-F1E9CD28EC76}" type="slidenum">
              <a:rPr lang="en-IN" smtClean="0"/>
              <a:pPr/>
              <a:t>‹#›</a:t>
            </a:fld>
            <a:endParaRPr lang="en-IN"/>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27061"/>
            <a:ext cx="1862765" cy="1397074"/>
          </a:xfrm>
          <a:prstGeom prst="rect">
            <a:avLst/>
          </a:prstGeom>
        </p:spPr>
      </p:pic>
      <p:sp>
        <p:nvSpPr>
          <p:cNvPr id="8" name="TextBox 7"/>
          <p:cNvSpPr txBox="1"/>
          <p:nvPr userDrawn="1"/>
        </p:nvSpPr>
        <p:spPr>
          <a:xfrm>
            <a:off x="7248129" y="449794"/>
            <a:ext cx="3095719" cy="369332"/>
          </a:xfrm>
          <a:prstGeom prst="rect">
            <a:avLst/>
          </a:prstGeom>
          <a:noFill/>
        </p:spPr>
        <p:txBody>
          <a:bodyPr wrap="none" rtlCol="0">
            <a:spAutoFit/>
          </a:bodyPr>
          <a:lstStyle/>
          <a:p>
            <a:r>
              <a:rPr lang="en-US" sz="1800" b="0" dirty="0">
                <a:solidFill>
                  <a:srgbClr val="00B0F0"/>
                </a:solidFill>
                <a:latin typeface="Times New Roman" panose="02020603050405020304" pitchFamily="18" charset="0"/>
                <a:cs typeface="Times New Roman" panose="02020603050405020304" pitchFamily="18" charset="0"/>
              </a:rPr>
              <a:t>Aditya Engineering College(A)</a:t>
            </a:r>
          </a:p>
        </p:txBody>
      </p:sp>
      <p:sp>
        <p:nvSpPr>
          <p:cNvPr id="10" name="Content Placeholder 9"/>
          <p:cNvSpPr>
            <a:spLocks noGrp="1"/>
          </p:cNvSpPr>
          <p:nvPr>
            <p:ph sz="quarter" idx="13"/>
          </p:nvPr>
        </p:nvSpPr>
        <p:spPr>
          <a:xfrm>
            <a:off x="8112125" y="6597650"/>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135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D9896-55AD-4912-A198-0E0B3ECCA6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22F05B-B7AB-484E-83F0-6243933BC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6558E0-8E50-418D-BD58-0F650944FE72}"/>
              </a:ext>
            </a:extLst>
          </p:cNvPr>
          <p:cNvSpPr>
            <a:spLocks noGrp="1"/>
          </p:cNvSpPr>
          <p:nvPr>
            <p:ph type="dt" sz="half" idx="10"/>
          </p:nvPr>
        </p:nvSpPr>
        <p:spPr/>
        <p:txBody>
          <a:bodyPr/>
          <a:lstStyle/>
          <a:p>
            <a:fld id="{B9BCAB11-3DA4-4B79-8E2B-8E8542533AF7}" type="datetime2">
              <a:rPr lang="en-IN" smtClean="0"/>
              <a:pPr/>
              <a:t>Monday, 01 April 2024</a:t>
            </a:fld>
            <a:endParaRPr lang="en-IN"/>
          </a:p>
        </p:txBody>
      </p:sp>
      <p:sp>
        <p:nvSpPr>
          <p:cNvPr id="5" name="Footer Placeholder 4">
            <a:extLst>
              <a:ext uri="{FF2B5EF4-FFF2-40B4-BE49-F238E27FC236}">
                <a16:creationId xmlns:a16="http://schemas.microsoft.com/office/drawing/2014/main" id="{D9E94E8D-6AF5-466E-A051-B0045F4B06A8}"/>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29EBD97C-DA41-41EF-8888-8355FF93E4E6}"/>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584549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8A13-FA80-4C87-8077-D0AE0C91DD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FC8376-93D6-4247-B0E5-21C5567E6C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6E2289-35BA-41C1-8512-5F01CCC0E4DF}"/>
              </a:ext>
            </a:extLst>
          </p:cNvPr>
          <p:cNvSpPr>
            <a:spLocks noGrp="1"/>
          </p:cNvSpPr>
          <p:nvPr>
            <p:ph type="dt" sz="half" idx="10"/>
          </p:nvPr>
        </p:nvSpPr>
        <p:spPr/>
        <p:txBody>
          <a:bodyPr/>
          <a:lstStyle/>
          <a:p>
            <a:fld id="{A08FC07E-2D7B-4436-A0EB-F860A1881313}" type="datetime2">
              <a:rPr lang="en-IN" smtClean="0"/>
              <a:pPr/>
              <a:t>Monday, 01 April 2024</a:t>
            </a:fld>
            <a:endParaRPr lang="en-IN"/>
          </a:p>
        </p:txBody>
      </p:sp>
      <p:sp>
        <p:nvSpPr>
          <p:cNvPr id="5" name="Footer Placeholder 4">
            <a:extLst>
              <a:ext uri="{FF2B5EF4-FFF2-40B4-BE49-F238E27FC236}">
                <a16:creationId xmlns:a16="http://schemas.microsoft.com/office/drawing/2014/main" id="{7CF93CD1-28AA-4708-9F80-E1E186717742}"/>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5C4BE7FF-96A6-49CD-8647-6DF23D25A36C}"/>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100776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74AB-C716-4357-B5EB-99A0A96210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562656-19BE-4ECA-B9FE-9CD0F7D660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2AED90-D70F-43B6-9B37-8C4C1929F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3D0D148-C663-42DD-B9E4-2213817E35BD}"/>
              </a:ext>
            </a:extLst>
          </p:cNvPr>
          <p:cNvSpPr>
            <a:spLocks noGrp="1"/>
          </p:cNvSpPr>
          <p:nvPr>
            <p:ph type="dt" sz="half" idx="10"/>
          </p:nvPr>
        </p:nvSpPr>
        <p:spPr/>
        <p:txBody>
          <a:bodyPr/>
          <a:lstStyle/>
          <a:p>
            <a:fld id="{81FB9C76-DFC9-4614-9CF8-A645381E91EF}" type="datetime2">
              <a:rPr lang="en-IN" smtClean="0"/>
              <a:pPr/>
              <a:t>Monday, 01 April 2024</a:t>
            </a:fld>
            <a:endParaRPr lang="en-IN"/>
          </a:p>
        </p:txBody>
      </p:sp>
      <p:sp>
        <p:nvSpPr>
          <p:cNvPr id="6" name="Footer Placeholder 5">
            <a:extLst>
              <a:ext uri="{FF2B5EF4-FFF2-40B4-BE49-F238E27FC236}">
                <a16:creationId xmlns:a16="http://schemas.microsoft.com/office/drawing/2014/main" id="{2DD99840-8DFD-4FCC-8309-EE3F61392B74}"/>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7" name="Slide Number Placeholder 6">
            <a:extLst>
              <a:ext uri="{FF2B5EF4-FFF2-40B4-BE49-F238E27FC236}">
                <a16:creationId xmlns:a16="http://schemas.microsoft.com/office/drawing/2014/main" id="{D6622494-BD65-4953-A72A-88ABE8B0E0DA}"/>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1992939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952C-3C58-4E57-9F2B-09E1D95790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C57660-408C-4EFF-9C1A-8EE6217589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1B6CB-43A3-4A3C-9287-3C1A256C84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EFB8F0C-2879-4B83-9810-DDE5C6EB2D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8E1884-0CC8-4ACD-AE80-D90546059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3C157D-F5F4-43CE-82DF-D6705A05F0B2}"/>
              </a:ext>
            </a:extLst>
          </p:cNvPr>
          <p:cNvSpPr>
            <a:spLocks noGrp="1"/>
          </p:cNvSpPr>
          <p:nvPr>
            <p:ph type="dt" sz="half" idx="10"/>
          </p:nvPr>
        </p:nvSpPr>
        <p:spPr/>
        <p:txBody>
          <a:bodyPr/>
          <a:lstStyle/>
          <a:p>
            <a:fld id="{BC1B4D4D-AC7C-4FD3-9D6A-05C22F9A0908}" type="datetime2">
              <a:rPr lang="en-IN" smtClean="0"/>
              <a:pPr/>
              <a:t>Monday, 01 April 2024</a:t>
            </a:fld>
            <a:endParaRPr lang="en-IN"/>
          </a:p>
        </p:txBody>
      </p:sp>
      <p:sp>
        <p:nvSpPr>
          <p:cNvPr id="8" name="Footer Placeholder 7">
            <a:extLst>
              <a:ext uri="{FF2B5EF4-FFF2-40B4-BE49-F238E27FC236}">
                <a16:creationId xmlns:a16="http://schemas.microsoft.com/office/drawing/2014/main" id="{9830932B-A67C-4D79-B816-D9A67682A8E1}"/>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9" name="Slide Number Placeholder 8">
            <a:extLst>
              <a:ext uri="{FF2B5EF4-FFF2-40B4-BE49-F238E27FC236}">
                <a16:creationId xmlns:a16="http://schemas.microsoft.com/office/drawing/2014/main" id="{F44E57BC-0234-4197-8A92-14F49A95F112}"/>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2494062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3695-02BA-4CB7-838F-D6B2C2B16F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C61AC5-DAE8-4DA8-827F-28D0BAE94264}"/>
              </a:ext>
            </a:extLst>
          </p:cNvPr>
          <p:cNvSpPr>
            <a:spLocks noGrp="1"/>
          </p:cNvSpPr>
          <p:nvPr>
            <p:ph type="dt" sz="half" idx="10"/>
          </p:nvPr>
        </p:nvSpPr>
        <p:spPr/>
        <p:txBody>
          <a:bodyPr/>
          <a:lstStyle/>
          <a:p>
            <a:fld id="{45D2694E-9D7C-4D58-9562-D1781B899687}" type="datetime2">
              <a:rPr lang="en-IN" smtClean="0"/>
              <a:pPr/>
              <a:t>Monday, 01 April 2024</a:t>
            </a:fld>
            <a:endParaRPr lang="en-IN"/>
          </a:p>
        </p:txBody>
      </p:sp>
      <p:sp>
        <p:nvSpPr>
          <p:cNvPr id="4" name="Footer Placeholder 3">
            <a:extLst>
              <a:ext uri="{FF2B5EF4-FFF2-40B4-BE49-F238E27FC236}">
                <a16:creationId xmlns:a16="http://schemas.microsoft.com/office/drawing/2014/main" id="{65A5284B-E530-440F-8986-0396739C008B}"/>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5" name="Slide Number Placeholder 4">
            <a:extLst>
              <a:ext uri="{FF2B5EF4-FFF2-40B4-BE49-F238E27FC236}">
                <a16:creationId xmlns:a16="http://schemas.microsoft.com/office/drawing/2014/main" id="{196C1790-C71B-4E3D-B50B-1C571C6C7DF6}"/>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281974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06CEAC-8870-4BC2-BC7F-646690A73F4D}"/>
              </a:ext>
            </a:extLst>
          </p:cNvPr>
          <p:cNvSpPr>
            <a:spLocks noGrp="1"/>
          </p:cNvSpPr>
          <p:nvPr>
            <p:ph type="dt" sz="half" idx="10"/>
          </p:nvPr>
        </p:nvSpPr>
        <p:spPr/>
        <p:txBody>
          <a:bodyPr/>
          <a:lstStyle/>
          <a:p>
            <a:fld id="{7D1D2E61-489E-4831-85AE-AB0CB9B3E025}" type="datetime2">
              <a:rPr lang="en-IN" smtClean="0"/>
              <a:pPr/>
              <a:t>Monday, 01 April 2024</a:t>
            </a:fld>
            <a:endParaRPr lang="en-IN"/>
          </a:p>
        </p:txBody>
      </p:sp>
      <p:sp>
        <p:nvSpPr>
          <p:cNvPr id="3" name="Footer Placeholder 2">
            <a:extLst>
              <a:ext uri="{FF2B5EF4-FFF2-40B4-BE49-F238E27FC236}">
                <a16:creationId xmlns:a16="http://schemas.microsoft.com/office/drawing/2014/main" id="{0833973F-C295-46CD-B362-CE6B9F0D2651}"/>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4" name="Slide Number Placeholder 3">
            <a:extLst>
              <a:ext uri="{FF2B5EF4-FFF2-40B4-BE49-F238E27FC236}">
                <a16:creationId xmlns:a16="http://schemas.microsoft.com/office/drawing/2014/main" id="{D94D8338-3ED4-4A62-896A-00ABD2BEAC24}"/>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364376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926F-A305-4491-B04A-1632C475A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092874-F2FF-4E4D-BF66-4B6CA94DE3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51EFD4-3F9A-496F-8B81-B3F1EB5687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1B07B-6748-4B77-A8CC-399D88D8F6E3}"/>
              </a:ext>
            </a:extLst>
          </p:cNvPr>
          <p:cNvSpPr>
            <a:spLocks noGrp="1"/>
          </p:cNvSpPr>
          <p:nvPr>
            <p:ph type="dt" sz="half" idx="10"/>
          </p:nvPr>
        </p:nvSpPr>
        <p:spPr/>
        <p:txBody>
          <a:bodyPr/>
          <a:lstStyle/>
          <a:p>
            <a:fld id="{14CAD990-F84A-46C5-8B0A-7C0F0D0F27B2}" type="datetime2">
              <a:rPr lang="en-IN" smtClean="0"/>
              <a:pPr/>
              <a:t>Monday, 01 April 2024</a:t>
            </a:fld>
            <a:endParaRPr lang="en-IN"/>
          </a:p>
        </p:txBody>
      </p:sp>
      <p:sp>
        <p:nvSpPr>
          <p:cNvPr id="6" name="Footer Placeholder 5">
            <a:extLst>
              <a:ext uri="{FF2B5EF4-FFF2-40B4-BE49-F238E27FC236}">
                <a16:creationId xmlns:a16="http://schemas.microsoft.com/office/drawing/2014/main" id="{5D539BCD-7F8B-4704-AA0A-82BCB575788C}"/>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7" name="Slide Number Placeholder 6">
            <a:extLst>
              <a:ext uri="{FF2B5EF4-FFF2-40B4-BE49-F238E27FC236}">
                <a16:creationId xmlns:a16="http://schemas.microsoft.com/office/drawing/2014/main" id="{41EA6655-2493-4B73-8958-A61609302960}"/>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1228230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50F8-8EF4-473F-A220-BAE64B7F4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F0989F-A314-4C44-9963-E3D76C7944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4FC234-2ED0-4224-B6E0-A8F717D63A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5DA3F-B999-42BF-87F9-CBB22DB85D97}"/>
              </a:ext>
            </a:extLst>
          </p:cNvPr>
          <p:cNvSpPr>
            <a:spLocks noGrp="1"/>
          </p:cNvSpPr>
          <p:nvPr>
            <p:ph type="dt" sz="half" idx="10"/>
          </p:nvPr>
        </p:nvSpPr>
        <p:spPr/>
        <p:txBody>
          <a:bodyPr/>
          <a:lstStyle/>
          <a:p>
            <a:fld id="{A48FA13B-96D8-4CFB-8DA7-AEE5ED51C780}" type="datetime2">
              <a:rPr lang="en-IN" smtClean="0"/>
              <a:pPr/>
              <a:t>Monday, 01 April 2024</a:t>
            </a:fld>
            <a:endParaRPr lang="en-IN"/>
          </a:p>
        </p:txBody>
      </p:sp>
      <p:sp>
        <p:nvSpPr>
          <p:cNvPr id="6" name="Footer Placeholder 5">
            <a:extLst>
              <a:ext uri="{FF2B5EF4-FFF2-40B4-BE49-F238E27FC236}">
                <a16:creationId xmlns:a16="http://schemas.microsoft.com/office/drawing/2014/main" id="{6C53C9CD-9D7E-4C69-BE41-460EEB24EE4F}"/>
              </a:ext>
            </a:extLst>
          </p:cNvPr>
          <p:cNvSpPr>
            <a:spLocks noGrp="1"/>
          </p:cNvSpPr>
          <p:nvPr>
            <p:ph type="ftr" sz="quarter" idx="11"/>
          </p:nvPr>
        </p:nvSpPr>
        <p:spPr/>
        <p:txBody>
          <a:bodyPr/>
          <a:lstStyle/>
          <a:p>
            <a:r>
              <a:rPr lang="en-US"/>
              <a:t>Batch-No 9    Audio-to-Sign Conversion and Hand Gesture Recognition with an Air board For Deaf And Dumb using Deep Learning approach</a:t>
            </a:r>
            <a:endParaRPr lang="en-IN" dirty="0"/>
          </a:p>
        </p:txBody>
      </p:sp>
      <p:sp>
        <p:nvSpPr>
          <p:cNvPr id="7" name="Slide Number Placeholder 6">
            <a:extLst>
              <a:ext uri="{FF2B5EF4-FFF2-40B4-BE49-F238E27FC236}">
                <a16:creationId xmlns:a16="http://schemas.microsoft.com/office/drawing/2014/main" id="{2C07E76D-E8A5-4C13-8C64-59A1132DFDBA}"/>
              </a:ext>
            </a:extLst>
          </p:cNvPr>
          <p:cNvSpPr>
            <a:spLocks noGrp="1"/>
          </p:cNvSpPr>
          <p:nvPr>
            <p:ph type="sldNum" sz="quarter" idx="12"/>
          </p:nvPr>
        </p:nvSpPr>
        <p:spPr/>
        <p:txBody>
          <a:bodyPr/>
          <a:lstStyle/>
          <a:p>
            <a:fld id="{7DDC74A7-8E3A-44D8-B21A-0486332C72F7}" type="slidenum">
              <a:rPr lang="en-IN" smtClean="0"/>
              <a:pPr/>
              <a:t>‹#›</a:t>
            </a:fld>
            <a:endParaRPr lang="en-IN"/>
          </a:p>
        </p:txBody>
      </p:sp>
    </p:spTree>
    <p:extLst>
      <p:ext uri="{BB962C8B-B14F-4D97-AF65-F5344CB8AC3E}">
        <p14:creationId xmlns:p14="http://schemas.microsoft.com/office/powerpoint/2010/main" val="2069256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54373-57A0-4A5E-984A-29CFB7C4B6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9ABE3B-BF27-4910-B1AE-1ECFFDA23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A666FA-65EA-4C5F-A435-74F1100FC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98D96C-A60D-44E0-9E2A-68D6FFF1C514}" type="datetime2">
              <a:rPr lang="en-IN" smtClean="0"/>
              <a:pPr/>
              <a:t>Monday, 01 April 2024</a:t>
            </a:fld>
            <a:endParaRPr lang="en-IN"/>
          </a:p>
        </p:txBody>
      </p:sp>
      <p:sp>
        <p:nvSpPr>
          <p:cNvPr id="5" name="Footer Placeholder 4">
            <a:extLst>
              <a:ext uri="{FF2B5EF4-FFF2-40B4-BE49-F238E27FC236}">
                <a16:creationId xmlns:a16="http://schemas.microsoft.com/office/drawing/2014/main" id="{65B6EAED-E8C5-42A0-B717-584375ABF7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Batch-No 9    Audio-to-Sign Conversion and Hand Gesture Recognition with an Air board For Deaf And Dumb using Deep Learning approach</a:t>
            </a:r>
            <a:endParaRPr lang="en-IN" dirty="0"/>
          </a:p>
        </p:txBody>
      </p:sp>
      <p:sp>
        <p:nvSpPr>
          <p:cNvPr id="6" name="Slide Number Placeholder 5">
            <a:extLst>
              <a:ext uri="{FF2B5EF4-FFF2-40B4-BE49-F238E27FC236}">
                <a16:creationId xmlns:a16="http://schemas.microsoft.com/office/drawing/2014/main" id="{249855B9-14E8-4054-9B1F-82FE5B3FD3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DC74A7-8E3A-44D8-B21A-0486332C72F7}" type="slidenum">
              <a:rPr lang="en-IN" smtClean="0"/>
              <a:pPr/>
              <a:t>‹#›</a:t>
            </a:fld>
            <a:endParaRPr lang="en-IN"/>
          </a:p>
        </p:txBody>
      </p:sp>
    </p:spTree>
    <p:extLst>
      <p:ext uri="{BB962C8B-B14F-4D97-AF65-F5344CB8AC3E}">
        <p14:creationId xmlns:p14="http://schemas.microsoft.com/office/powerpoint/2010/main" val="122156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hyperlink" Target="https://www.researchgate.net/publication/369185002" TargetMode="External"/><Relationship Id="rId3" Type="http://schemas.openxmlformats.org/officeDocument/2006/relationships/hyperlink" Target="https://www.digikey.com/api/videos/videoplayer/smallplayer/6197617716001" TargetMode="External"/><Relationship Id="rId7" Type="http://schemas.openxmlformats.org/officeDocument/2006/relationships/hyperlink" Target="https://doi.org/10.1016/j.icte.2020.07.008" TargetMode="External"/><Relationship Id="rId2" Type="http://schemas.openxmlformats.org/officeDocument/2006/relationships/hyperlink" Target="https://github.com/EdjeElectronics/TensorFlow-Object-Detection-API-Tutorial-Train-Multiple-Objects-Windows-10" TargetMode="External"/><Relationship Id="rId1" Type="http://schemas.openxmlformats.org/officeDocument/2006/relationships/slideLayout" Target="../slideLayouts/slideLayout12.xml"/><Relationship Id="rId6" Type="http://schemas.openxmlformats.org/officeDocument/2006/relationships/hyperlink" Target="https://www.youtube.com/watch?v=0hrF8Wq8SSQ" TargetMode="External"/><Relationship Id="rId5" Type="http://schemas.openxmlformats.org/officeDocument/2006/relationships/hyperlink" Target="https://circuitdigest.com/microcontroller-projects/driver-drowsiness-detector-using-raspberry-pi-and-opencv" TargetMode="External"/><Relationship Id="rId4" Type="http://schemas.openxmlformats.org/officeDocument/2006/relationships/hyperlink" Target="https://www.hindawi.com/journals/mpe/2022/8246776/#literature-revie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472" y="-1964"/>
            <a:ext cx="1168140" cy="1090471"/>
          </a:xfrm>
          <a:prstGeom prst="rect">
            <a:avLst/>
          </a:prstGeom>
        </p:spPr>
      </p:pic>
      <p:sp>
        <p:nvSpPr>
          <p:cNvPr id="8" name="TextBox 7">
            <a:extLst>
              <a:ext uri="{FF2B5EF4-FFF2-40B4-BE49-F238E27FC236}">
                <a16:creationId xmlns:a16="http://schemas.microsoft.com/office/drawing/2014/main" id="{70B2ED8A-5C89-E949-154B-369B36036CB0}"/>
              </a:ext>
            </a:extLst>
          </p:cNvPr>
          <p:cNvSpPr txBox="1"/>
          <p:nvPr/>
        </p:nvSpPr>
        <p:spPr>
          <a:xfrm>
            <a:off x="2917841" y="397050"/>
            <a:ext cx="6556030" cy="461665"/>
          </a:xfrm>
          <a:prstGeom prst="rect">
            <a:avLst/>
          </a:prstGeom>
          <a:noFill/>
        </p:spPr>
        <p:txBody>
          <a:bodyPr wrap="square" rtlCol="0">
            <a:spAutoFit/>
          </a:bodyPr>
          <a:lstStyle/>
          <a:p>
            <a:pPr algn="ctr"/>
            <a:r>
              <a:rPr lang="en-US" sz="2400" b="1" dirty="0">
                <a:solidFill>
                  <a:schemeClr val="accent5">
                    <a:lumMod val="50000"/>
                  </a:schemeClr>
                </a:solidFill>
                <a:latin typeface="Times New Roman" panose="02020603050405020304" pitchFamily="18" charset="0"/>
                <a:cs typeface="Times New Roman" panose="02020603050405020304" pitchFamily="18" charset="0"/>
              </a:rPr>
              <a:t>ADITYA ENGINEERING COLLEGE(A)</a:t>
            </a:r>
          </a:p>
        </p:txBody>
      </p:sp>
      <p:sp>
        <p:nvSpPr>
          <p:cNvPr id="11" name="Title 1">
            <a:extLst>
              <a:ext uri="{FF2B5EF4-FFF2-40B4-BE49-F238E27FC236}">
                <a16:creationId xmlns:a16="http://schemas.microsoft.com/office/drawing/2014/main" id="{589556D2-723E-9E72-7A14-FC6855E318BE}"/>
              </a:ext>
            </a:extLst>
          </p:cNvPr>
          <p:cNvSpPr txBox="1">
            <a:spLocks/>
          </p:cNvSpPr>
          <p:nvPr/>
        </p:nvSpPr>
        <p:spPr>
          <a:xfrm>
            <a:off x="1037067" y="1194301"/>
            <a:ext cx="10459636" cy="14612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3000" b="1" dirty="0">
                <a:solidFill>
                  <a:schemeClr val="accent2"/>
                </a:solidFill>
                <a:latin typeface="Constantia" panose="02030602050306030303" pitchFamily="18" charset="0"/>
                <a:cs typeface="Times New Roman" panose="02020603050405020304" pitchFamily="18" charset="0"/>
              </a:rPr>
              <a:t>SMART HELMET ENFORCEMENT SYSTEM USING DEEP LEARNING AND IOT</a:t>
            </a:r>
          </a:p>
        </p:txBody>
      </p:sp>
      <p:sp>
        <p:nvSpPr>
          <p:cNvPr id="12" name="TextBox 11">
            <a:extLst>
              <a:ext uri="{FF2B5EF4-FFF2-40B4-BE49-F238E27FC236}">
                <a16:creationId xmlns:a16="http://schemas.microsoft.com/office/drawing/2014/main" id="{FA17A8EA-5A64-7361-ADC9-9129D6540B8F}"/>
              </a:ext>
            </a:extLst>
          </p:cNvPr>
          <p:cNvSpPr txBox="1"/>
          <p:nvPr/>
        </p:nvSpPr>
        <p:spPr>
          <a:xfrm>
            <a:off x="5050681" y="3086762"/>
            <a:ext cx="2098588" cy="477054"/>
          </a:xfrm>
          <a:prstGeom prst="rect">
            <a:avLst/>
          </a:prstGeom>
          <a:noFill/>
        </p:spPr>
        <p:txBody>
          <a:bodyPr wrap="none" rtlCol="0">
            <a:spAutoFit/>
          </a:bodyPr>
          <a:lstStyle/>
          <a:p>
            <a:r>
              <a:rPr lang="en-US" sz="2500" b="1" dirty="0">
                <a:solidFill>
                  <a:srgbClr val="0070C0"/>
                </a:solidFill>
                <a:latin typeface="Times New Roman" panose="02020603050405020304" pitchFamily="18" charset="0"/>
                <a:cs typeface="Times New Roman" panose="02020603050405020304" pitchFamily="18" charset="0"/>
              </a:rPr>
              <a:t>Batch No : A1</a:t>
            </a:r>
          </a:p>
        </p:txBody>
      </p:sp>
      <p:sp>
        <p:nvSpPr>
          <p:cNvPr id="15" name="Subtitle 2">
            <a:extLst>
              <a:ext uri="{FF2B5EF4-FFF2-40B4-BE49-F238E27FC236}">
                <a16:creationId xmlns:a16="http://schemas.microsoft.com/office/drawing/2014/main" id="{50775C66-A8B2-F592-594D-7708AC1D63BA}"/>
              </a:ext>
            </a:extLst>
          </p:cNvPr>
          <p:cNvSpPr txBox="1">
            <a:spLocks/>
          </p:cNvSpPr>
          <p:nvPr/>
        </p:nvSpPr>
        <p:spPr>
          <a:xfrm>
            <a:off x="829340" y="3963635"/>
            <a:ext cx="4832380" cy="22464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000" b="1" dirty="0">
                <a:solidFill>
                  <a:srgbClr val="92D050"/>
                </a:solidFill>
                <a:latin typeface="Times New Roman" panose="02020603050405020304" pitchFamily="18" charset="0"/>
                <a:cs typeface="Times New Roman" panose="02020603050405020304" pitchFamily="18" charset="0"/>
              </a:rPr>
              <a:t>UNDER THE GUIDANCE OF</a:t>
            </a:r>
          </a:p>
          <a:p>
            <a:pPr algn="l"/>
            <a:r>
              <a:rPr lang="en-US" sz="1800" dirty="0">
                <a:latin typeface="Times New Roman" panose="02020603050405020304" pitchFamily="18" charset="0"/>
                <a:cs typeface="Times New Roman" panose="02020603050405020304" pitchFamily="18" charset="0"/>
              </a:rPr>
              <a:t>Dr. S. Rama Sree.,Ph.D Professor &amp;</a:t>
            </a:r>
          </a:p>
          <a:p>
            <a:pPr algn="l"/>
            <a:r>
              <a:rPr lang="en-US" sz="1800" dirty="0">
                <a:latin typeface="Times New Roman" panose="02020603050405020304" pitchFamily="18" charset="0"/>
                <a:cs typeface="Times New Roman" panose="02020603050405020304" pitchFamily="18" charset="0"/>
              </a:rPr>
              <a:t>Dean (Academics)</a:t>
            </a:r>
          </a:p>
          <a:p>
            <a:pPr algn="l"/>
            <a:r>
              <a:rPr lang="en-IN" sz="1800" dirty="0">
                <a:latin typeface="Times New Roman" panose="02020603050405020304" pitchFamily="18" charset="0"/>
                <a:cs typeface="Times New Roman" panose="02020603050405020304" pitchFamily="18" charset="0"/>
              </a:rPr>
              <a:t>Computer Science and Engineering</a:t>
            </a:r>
          </a:p>
          <a:p>
            <a:pPr algn="l"/>
            <a:r>
              <a:rPr lang="en-IN" sz="1800" dirty="0">
                <a:latin typeface="Times New Roman" panose="02020603050405020304" pitchFamily="18" charset="0"/>
                <a:cs typeface="Times New Roman" panose="02020603050405020304" pitchFamily="18" charset="0"/>
              </a:rPr>
              <a:t>Aditya Engineering College (A)</a:t>
            </a:r>
          </a:p>
        </p:txBody>
      </p:sp>
      <p:sp>
        <p:nvSpPr>
          <p:cNvPr id="16" name="TextBox 15">
            <a:extLst>
              <a:ext uri="{FF2B5EF4-FFF2-40B4-BE49-F238E27FC236}">
                <a16:creationId xmlns:a16="http://schemas.microsoft.com/office/drawing/2014/main" id="{BB1D9540-E86D-5C09-EC2E-0E9D92D3323A}"/>
              </a:ext>
            </a:extLst>
          </p:cNvPr>
          <p:cNvSpPr txBox="1"/>
          <p:nvPr/>
        </p:nvSpPr>
        <p:spPr>
          <a:xfrm>
            <a:off x="6266885" y="3888371"/>
            <a:ext cx="5166804" cy="1985672"/>
          </a:xfrm>
          <a:prstGeom prst="rect">
            <a:avLst/>
          </a:prstGeom>
          <a:noFill/>
        </p:spPr>
        <p:txBody>
          <a:bodyPr wrap="square" rtlCol="0">
            <a:spAutoFit/>
          </a:bodyPr>
          <a:lstStyle/>
          <a:p>
            <a:pPr marL="540385" algn="just">
              <a:lnSpc>
                <a:spcPct val="115000"/>
              </a:lnSpc>
              <a:spcAft>
                <a:spcPts val="1000"/>
              </a:spcAft>
            </a:pPr>
            <a:r>
              <a:rPr lang="en-IN" sz="2000" b="1" dirty="0">
                <a:solidFill>
                  <a:srgbClr val="CE4FD1"/>
                </a:solidFill>
                <a:latin typeface="Times New Roman" panose="02020603050405020304" pitchFamily="18" charset="0"/>
                <a:cs typeface="Times New Roman" panose="02020603050405020304" pitchFamily="18" charset="0"/>
              </a:rPr>
              <a:t>PRESENTED BY</a:t>
            </a:r>
            <a:r>
              <a:rPr lang="en-IN" sz="2200" b="1" dirty="0">
                <a:solidFill>
                  <a:srgbClr val="CE4FD1"/>
                </a:solidFill>
                <a:latin typeface="Times New Roman" panose="02020603050405020304" pitchFamily="18" charset="0"/>
                <a:cs typeface="Times New Roman" panose="02020603050405020304" pitchFamily="18" charset="0"/>
              </a:rPr>
              <a:t>:</a:t>
            </a:r>
          </a:p>
          <a:p>
            <a:pPr marL="540385" algn="just">
              <a:lnSpc>
                <a:spcPct val="115000"/>
              </a:lnSpc>
              <a:spcAft>
                <a:spcPts val="1000"/>
              </a:spcAft>
            </a:pPr>
            <a:r>
              <a:rPr lang="en-US" sz="1400" b="1" dirty="0">
                <a:solidFill>
                  <a:srgbClr val="16365C"/>
                </a:solidFill>
                <a:effectLst/>
                <a:latin typeface="Times New Roman" panose="02020603050405020304" pitchFamily="18" charset="0"/>
                <a:ea typeface="StarSymbol"/>
                <a:cs typeface="Wingdings" panose="05000000000000000000" pitchFamily="2" charset="2"/>
              </a:rPr>
              <a:t>Pula Vaishnavi			(20A91A0552)</a:t>
            </a:r>
            <a:endParaRPr lang="en-IN" sz="1400" dirty="0">
              <a:effectLst/>
              <a:latin typeface="StarSymbol"/>
              <a:ea typeface="StarSymbol"/>
              <a:cs typeface="Wingdings" panose="05000000000000000000" pitchFamily="2" charset="2"/>
            </a:endParaRPr>
          </a:p>
          <a:p>
            <a:pPr marL="540385">
              <a:lnSpc>
                <a:spcPct val="115000"/>
              </a:lnSpc>
              <a:spcAft>
                <a:spcPts val="1000"/>
              </a:spcAft>
            </a:pPr>
            <a:r>
              <a:rPr lang="en-US" sz="1400" b="1" dirty="0">
                <a:solidFill>
                  <a:srgbClr val="16365C"/>
                </a:solidFill>
                <a:latin typeface="Times New Roman" panose="02020603050405020304" pitchFamily="18" charset="0"/>
                <a:ea typeface="StarSymbol"/>
                <a:cs typeface="Wingdings" panose="05000000000000000000" pitchFamily="2" charset="2"/>
              </a:rPr>
              <a:t>Namala Aakash			(20A91A0544)</a:t>
            </a:r>
            <a:endParaRPr lang="en-IN" sz="1400" dirty="0">
              <a:latin typeface="StarSymbol"/>
              <a:ea typeface="StarSymbol"/>
              <a:cs typeface="Wingdings" panose="05000000000000000000" pitchFamily="2" charset="2"/>
            </a:endParaRPr>
          </a:p>
          <a:p>
            <a:pPr marL="540385">
              <a:lnSpc>
                <a:spcPct val="115000"/>
              </a:lnSpc>
              <a:spcAft>
                <a:spcPts val="1000"/>
              </a:spcAft>
            </a:pPr>
            <a:r>
              <a:rPr lang="en-US" sz="1400" b="1" dirty="0">
                <a:solidFill>
                  <a:srgbClr val="16365C"/>
                </a:solidFill>
                <a:latin typeface="Times New Roman" panose="02020603050405020304" pitchFamily="18" charset="0"/>
                <a:ea typeface="StarSymbol"/>
                <a:cs typeface="Wingdings" panose="05000000000000000000" pitchFamily="2" charset="2"/>
              </a:rPr>
              <a:t>Karumanchi Hemanth		(20A91A0526)</a:t>
            </a:r>
            <a:endParaRPr lang="en-IN" sz="1400" dirty="0">
              <a:latin typeface="StarSymbol"/>
              <a:ea typeface="StarSymbol"/>
              <a:cs typeface="Wingdings" panose="05000000000000000000" pitchFamily="2" charset="2"/>
            </a:endParaRPr>
          </a:p>
          <a:p>
            <a:pPr marL="540385">
              <a:lnSpc>
                <a:spcPct val="115000"/>
              </a:lnSpc>
              <a:spcAft>
                <a:spcPts val="1000"/>
              </a:spcAft>
            </a:pPr>
            <a:r>
              <a:rPr lang="en-US" sz="1400" b="1" dirty="0" err="1">
                <a:solidFill>
                  <a:srgbClr val="16365C"/>
                </a:solidFill>
                <a:latin typeface="Times New Roman" panose="02020603050405020304" pitchFamily="18" charset="0"/>
                <a:ea typeface="StarSymbol"/>
                <a:cs typeface="Wingdings" panose="05000000000000000000" pitchFamily="2" charset="2"/>
              </a:rPr>
              <a:t>Thirupathi</a:t>
            </a:r>
            <a:r>
              <a:rPr lang="en-US" sz="1400" b="1" dirty="0">
                <a:solidFill>
                  <a:srgbClr val="16365C"/>
                </a:solidFill>
                <a:latin typeface="Times New Roman" panose="02020603050405020304" pitchFamily="18" charset="0"/>
                <a:ea typeface="StarSymbol"/>
                <a:cs typeface="Wingdings" panose="05000000000000000000" pitchFamily="2" charset="2"/>
              </a:rPr>
              <a:t> Krishna Maheedhar	(20A91A0559)</a:t>
            </a:r>
            <a:endParaRPr lang="en-IN" sz="1400" dirty="0">
              <a:latin typeface="StarSymbol"/>
              <a:ea typeface="StarSymbol"/>
              <a:cs typeface="Wingdings" panose="05000000000000000000" pitchFamily="2" charset="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AE5629FF-3FC9-4ED2-8167-F1E9CD28EC76}" type="slidenum">
              <a:rPr lang="en-IN" smtClean="0"/>
              <a:pPr/>
              <a:t>10</a:t>
            </a:fld>
            <a:endParaRPr lang="en-IN"/>
          </a:p>
        </p:txBody>
      </p:sp>
      <p:sp>
        <p:nvSpPr>
          <p:cNvPr id="7" name="Title 1">
            <a:extLst>
              <a:ext uri="{FF2B5EF4-FFF2-40B4-BE49-F238E27FC236}">
                <a16:creationId xmlns:a16="http://schemas.microsoft.com/office/drawing/2014/main" id="{2E6885C0-ED20-7FA7-6F90-1DC9035DFCFF}"/>
              </a:ext>
            </a:extLst>
          </p:cNvPr>
          <p:cNvSpPr>
            <a:spLocks noGrp="1"/>
          </p:cNvSpPr>
          <p:nvPr>
            <p:ph type="title"/>
          </p:nvPr>
        </p:nvSpPr>
        <p:spPr>
          <a:xfrm>
            <a:off x="971365" y="136525"/>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LITERATURE SURVEY</a:t>
            </a:r>
          </a:p>
        </p:txBody>
      </p:sp>
      <p:sp>
        <p:nvSpPr>
          <p:cNvPr id="2" name="Footer Placeholder 10">
            <a:extLst>
              <a:ext uri="{FF2B5EF4-FFF2-40B4-BE49-F238E27FC236}">
                <a16:creationId xmlns:a16="http://schemas.microsoft.com/office/drawing/2014/main" id="{389973F8-CC78-0067-F28B-E783C28F4147}"/>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3" name="Date Placeholder 10">
            <a:extLst>
              <a:ext uri="{FF2B5EF4-FFF2-40B4-BE49-F238E27FC236}">
                <a16:creationId xmlns:a16="http://schemas.microsoft.com/office/drawing/2014/main" id="{198905EC-B61D-4FD0-6CB2-E471B0099AD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graphicFrame>
        <p:nvGraphicFramePr>
          <p:cNvPr id="5" name="Table 4">
            <a:extLst>
              <a:ext uri="{FF2B5EF4-FFF2-40B4-BE49-F238E27FC236}">
                <a16:creationId xmlns:a16="http://schemas.microsoft.com/office/drawing/2014/main" id="{82AB0513-54AD-F0D1-9A20-CA4B4FC7EB4A}"/>
              </a:ext>
            </a:extLst>
          </p:cNvPr>
          <p:cNvGraphicFramePr>
            <a:graphicFrameLocks noGrp="1"/>
          </p:cNvGraphicFramePr>
          <p:nvPr>
            <p:extLst>
              <p:ext uri="{D42A27DB-BD31-4B8C-83A1-F6EECF244321}">
                <p14:modId xmlns:p14="http://schemas.microsoft.com/office/powerpoint/2010/main" val="2453035541"/>
              </p:ext>
            </p:extLst>
          </p:nvPr>
        </p:nvGraphicFramePr>
        <p:xfrm>
          <a:off x="971364" y="1353300"/>
          <a:ext cx="10515601" cy="1996308"/>
        </p:xfrm>
        <a:graphic>
          <a:graphicData uri="http://schemas.openxmlformats.org/drawingml/2006/table">
            <a:tbl>
              <a:tblPr firstRow="1" bandRow="1"/>
              <a:tblGrid>
                <a:gridCol w="686183">
                  <a:extLst>
                    <a:ext uri="{9D8B030D-6E8A-4147-A177-3AD203B41FA5}">
                      <a16:colId xmlns:a16="http://schemas.microsoft.com/office/drawing/2014/main" val="3931773748"/>
                    </a:ext>
                  </a:extLst>
                </a:gridCol>
                <a:gridCol w="3070227">
                  <a:extLst>
                    <a:ext uri="{9D8B030D-6E8A-4147-A177-3AD203B41FA5}">
                      <a16:colId xmlns:a16="http://schemas.microsoft.com/office/drawing/2014/main" val="743353843"/>
                    </a:ext>
                  </a:extLst>
                </a:gridCol>
                <a:gridCol w="3495426">
                  <a:extLst>
                    <a:ext uri="{9D8B030D-6E8A-4147-A177-3AD203B41FA5}">
                      <a16:colId xmlns:a16="http://schemas.microsoft.com/office/drawing/2014/main" val="2811772590"/>
                    </a:ext>
                  </a:extLst>
                </a:gridCol>
                <a:gridCol w="3263765">
                  <a:extLst>
                    <a:ext uri="{9D8B030D-6E8A-4147-A177-3AD203B41FA5}">
                      <a16:colId xmlns:a16="http://schemas.microsoft.com/office/drawing/2014/main" val="3887332632"/>
                    </a:ext>
                  </a:extLst>
                </a:gridCol>
              </a:tblGrid>
              <a:tr h="540114">
                <a:tc>
                  <a:txBody>
                    <a:bodyPr/>
                    <a:lstStyle/>
                    <a:p>
                      <a:pPr marL="0" algn="ctr" rtl="0" eaLnBrk="1" fontAlgn="t" latinLnBrk="0" hangingPunct="1">
                        <a:lnSpc>
                          <a:spcPct val="150000"/>
                        </a:lnSpc>
                        <a:spcBef>
                          <a:spcPts val="0"/>
                        </a:spcBef>
                        <a:spcAft>
                          <a:spcPts val="0"/>
                        </a:spcAft>
                      </a:pPr>
                      <a:r>
                        <a:rPr lang="en-US" sz="1500" b="1" i="0" u="none" strike="noStrike" kern="1200">
                          <a:solidFill>
                            <a:srgbClr val="FFFFFF"/>
                          </a:solidFill>
                          <a:effectLst/>
                          <a:latin typeface="Times New Roman" panose="02020603050405020304" pitchFamily="18" charset="0"/>
                          <a:cs typeface="Times New Roman" panose="02020603050405020304" pitchFamily="18" charset="0"/>
                        </a:rPr>
                        <a:t>S.No</a:t>
                      </a:r>
                      <a:endParaRPr lang="en-US" sz="1700" b="0" i="0" u="none" strike="noStrike">
                        <a:effectLst/>
                        <a:latin typeface="Arial" panose="020B0604020202020204" pitchFamily="34" charset="0"/>
                      </a:endParaRPr>
                    </a:p>
                  </a:txBody>
                  <a:tcPr marL="84595" marR="84595" marT="42297" marB="4229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marL="0" algn="ctr" rtl="0" eaLnBrk="1" fontAlgn="t" latinLnBrk="0" hangingPunct="1">
                        <a:lnSpc>
                          <a:spcPct val="150000"/>
                        </a:lnSpc>
                        <a:spcBef>
                          <a:spcPts val="0"/>
                        </a:spcBef>
                        <a:spcAft>
                          <a:spcPts val="0"/>
                        </a:spcAft>
                      </a:pPr>
                      <a:r>
                        <a:rPr lang="en-US" sz="1500" b="1" i="0" u="none" strike="noStrike" kern="1200">
                          <a:solidFill>
                            <a:srgbClr val="FFFFFF"/>
                          </a:solidFill>
                          <a:effectLst/>
                          <a:latin typeface="Times New Roman" panose="02020603050405020304" pitchFamily="18" charset="0"/>
                          <a:cs typeface="Times New Roman" panose="02020603050405020304" pitchFamily="18" charset="0"/>
                        </a:rPr>
                        <a:t>Reference Paper Title</a:t>
                      </a:r>
                      <a:endParaRPr lang="en-US" sz="1700" b="0" i="0" u="none" strike="noStrike">
                        <a:effectLst/>
                        <a:latin typeface="Arial" panose="020B0604020202020204" pitchFamily="34" charset="0"/>
                      </a:endParaRPr>
                    </a:p>
                  </a:txBody>
                  <a:tcPr marL="84595" marR="84595" marT="42297" marB="4229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marL="0" algn="ctr" rtl="0" eaLnBrk="1" fontAlgn="t" latinLnBrk="0" hangingPunct="1">
                        <a:lnSpc>
                          <a:spcPct val="150000"/>
                        </a:lnSpc>
                        <a:spcBef>
                          <a:spcPts val="0"/>
                        </a:spcBef>
                        <a:spcAft>
                          <a:spcPts val="0"/>
                        </a:spcAft>
                      </a:pPr>
                      <a:r>
                        <a:rPr lang="en-US" sz="1500" b="1" i="0" u="none" strike="noStrike" kern="1200">
                          <a:solidFill>
                            <a:srgbClr val="FFFFFF"/>
                          </a:solidFill>
                          <a:effectLst/>
                          <a:latin typeface="Times New Roman" panose="02020603050405020304" pitchFamily="18" charset="0"/>
                          <a:cs typeface="Times New Roman" panose="02020603050405020304" pitchFamily="18" charset="0"/>
                        </a:rPr>
                        <a:t>Purpose</a:t>
                      </a:r>
                      <a:endParaRPr lang="en-US" sz="1700" b="0" i="0" u="none" strike="noStrike">
                        <a:effectLst/>
                        <a:latin typeface="Arial" panose="020B0604020202020204" pitchFamily="34" charset="0"/>
                      </a:endParaRPr>
                    </a:p>
                  </a:txBody>
                  <a:tcPr marL="84595" marR="84595" marT="42297" marB="4229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tc>
                  <a:txBody>
                    <a:bodyPr/>
                    <a:lstStyle/>
                    <a:p>
                      <a:pPr marL="0" algn="ctr" rtl="0" eaLnBrk="1" fontAlgn="t" latinLnBrk="0" hangingPunct="1">
                        <a:lnSpc>
                          <a:spcPct val="150000"/>
                        </a:lnSpc>
                        <a:spcBef>
                          <a:spcPts val="0"/>
                        </a:spcBef>
                        <a:spcAft>
                          <a:spcPts val="0"/>
                        </a:spcAft>
                      </a:pPr>
                      <a:r>
                        <a:rPr lang="en-US" sz="1500" b="1" i="0" u="none" strike="noStrike" kern="1200">
                          <a:solidFill>
                            <a:srgbClr val="FFFFFF"/>
                          </a:solidFill>
                          <a:effectLst/>
                          <a:latin typeface="Times New Roman" panose="02020603050405020304" pitchFamily="18" charset="0"/>
                          <a:cs typeface="Times New Roman" panose="02020603050405020304" pitchFamily="18" charset="0"/>
                        </a:rPr>
                        <a:t>Drawbacks</a:t>
                      </a:r>
                      <a:endParaRPr lang="en-US" sz="1700" b="0" i="0" u="none" strike="noStrike">
                        <a:effectLst/>
                        <a:latin typeface="Arial" panose="020B0604020202020204" pitchFamily="34" charset="0"/>
                      </a:endParaRPr>
                    </a:p>
                  </a:txBody>
                  <a:tcPr marL="84595" marR="84595" marT="42297" marB="4229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808850387"/>
                  </a:ext>
                </a:extLst>
              </a:tr>
              <a:tr h="1259640">
                <a:tc>
                  <a:txBody>
                    <a:bodyPr/>
                    <a:lstStyle/>
                    <a:p>
                      <a:pPr marL="0" algn="ctr" rtl="0" eaLnBrk="1" fontAlgn="t" latinLnBrk="0" hangingPunct="1">
                        <a:lnSpc>
                          <a:spcPct val="150000"/>
                        </a:lnSpc>
                        <a:spcBef>
                          <a:spcPts val="0"/>
                        </a:spcBef>
                        <a:spcAft>
                          <a:spcPts val="0"/>
                        </a:spcAft>
                      </a:pPr>
                      <a:r>
                        <a:rPr lang="en-US" sz="1500" b="0" i="0" u="none" strike="noStrike" kern="1200" dirty="0">
                          <a:solidFill>
                            <a:srgbClr val="000000"/>
                          </a:solidFill>
                          <a:effectLst/>
                          <a:latin typeface="Times New Roman" panose="02020603050405020304" pitchFamily="18" charset="0"/>
                          <a:cs typeface="Times New Roman" panose="02020603050405020304" pitchFamily="18" charset="0"/>
                        </a:rPr>
                        <a:t>10</a:t>
                      </a:r>
                      <a:endParaRPr lang="en-US" sz="1700" b="0" i="0" u="none" strike="noStrike" dirty="0">
                        <a:effectLst/>
                        <a:latin typeface="Arial" panose="020B0604020202020204" pitchFamily="34" charset="0"/>
                      </a:endParaRPr>
                    </a:p>
                  </a:txBody>
                  <a:tcPr marL="84595" marR="84595" marT="42297" marB="4229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marL="0" algn="just" rtl="0" eaLnBrk="1" fontAlgn="t" latinLnBrk="0" hangingPunct="1">
                        <a:spcBef>
                          <a:spcPts val="0"/>
                        </a:spcBef>
                        <a:spcAft>
                          <a:spcPts val="0"/>
                        </a:spcAft>
                      </a:pPr>
                      <a:r>
                        <a:rPr lang="en-US" sz="1500" b="0" i="0" u="none" strike="noStrike" kern="1200" dirty="0">
                          <a:solidFill>
                            <a:srgbClr val="000000"/>
                          </a:solidFill>
                          <a:effectLst/>
                          <a:latin typeface="Times New Roman" panose="02020603050405020304" pitchFamily="18" charset="0"/>
                          <a:cs typeface="Times New Roman" panose="02020603050405020304" pitchFamily="18" charset="0"/>
                        </a:rPr>
                        <a:t>"Helmet Detection in Vehicles"</a:t>
                      </a:r>
                      <a:endParaRPr lang="en-US" sz="1700" b="0" i="0" u="none" strike="noStrike" dirty="0">
                        <a:effectLst/>
                        <a:latin typeface="Arial" panose="020B0604020202020204" pitchFamily="34" charset="0"/>
                      </a:endParaRPr>
                    </a:p>
                  </a:txBody>
                  <a:tcPr marL="84595" marR="84595" marT="42297" marB="4229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marL="0" algn="just" rtl="0" eaLnBrk="1" fontAlgn="t" latinLnBrk="0" hangingPunct="1">
                        <a:spcBef>
                          <a:spcPts val="0"/>
                        </a:spcBef>
                        <a:spcAft>
                          <a:spcPts val="0"/>
                        </a:spcAft>
                      </a:pPr>
                      <a:r>
                        <a:rPr lang="en-US" sz="1500" b="0" i="0" u="none" strike="noStrike" kern="1200" dirty="0">
                          <a:solidFill>
                            <a:srgbClr val="000000"/>
                          </a:solidFill>
                          <a:effectLst/>
                          <a:latin typeface="Times New Roman" panose="02020603050405020304" pitchFamily="18" charset="0"/>
                          <a:cs typeface="Times New Roman" panose="02020603050405020304" pitchFamily="18" charset="0"/>
                        </a:rPr>
                        <a:t>Develop a real-time helmet detection system using YOLOv2 to enhance road safety by ensuring motorcycle riders wear helmets, thereby reducing accidents and injuries.</a:t>
                      </a:r>
                      <a:endParaRPr lang="en-US" sz="1700" b="0" i="0" u="none" strike="noStrike" dirty="0">
                        <a:effectLst/>
                        <a:latin typeface="Arial" panose="020B0604020202020204" pitchFamily="34" charset="0"/>
                      </a:endParaRPr>
                    </a:p>
                  </a:txBody>
                  <a:tcPr marL="84595" marR="84595" marT="42297" marB="4229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marL="0" algn="just" rtl="0" eaLnBrk="1" fontAlgn="t" latinLnBrk="0" hangingPunct="1">
                        <a:spcBef>
                          <a:spcPts val="0"/>
                        </a:spcBef>
                        <a:spcAft>
                          <a:spcPts val="0"/>
                        </a:spcAft>
                      </a:pPr>
                      <a:r>
                        <a:rPr lang="en-US" sz="1500" b="0" i="0" u="none" strike="noStrike" kern="1200" dirty="0">
                          <a:solidFill>
                            <a:srgbClr val="000000"/>
                          </a:solidFill>
                          <a:effectLst/>
                          <a:latin typeface="Times New Roman" panose="02020603050405020304" pitchFamily="18" charset="0"/>
                          <a:cs typeface="Times New Roman" panose="02020603050405020304" pitchFamily="18" charset="0"/>
                        </a:rPr>
                        <a:t>The proposed helmet detection system, while enhancing road safety, faces limitations in practical integration, effectiveness in low-light conditions, potential public resistance, and privacy concerns.</a:t>
                      </a:r>
                      <a:endParaRPr lang="en-US" sz="1700" b="0" i="0" u="none" strike="noStrike" dirty="0">
                        <a:effectLst/>
                        <a:latin typeface="Arial" panose="020B0604020202020204" pitchFamily="34" charset="0"/>
                      </a:endParaRPr>
                    </a:p>
                  </a:txBody>
                  <a:tcPr marL="84595" marR="84595" marT="42297" marB="4229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950839011"/>
                  </a:ext>
                </a:extLst>
              </a:tr>
            </a:tbl>
          </a:graphicData>
        </a:graphic>
      </p:graphicFrame>
    </p:spTree>
    <p:extLst>
      <p:ext uri="{BB962C8B-B14F-4D97-AF65-F5344CB8AC3E}">
        <p14:creationId xmlns:p14="http://schemas.microsoft.com/office/powerpoint/2010/main" val="3054239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30229" y="1004682"/>
            <a:ext cx="8229600" cy="850045"/>
          </a:xfrm>
        </p:spPr>
        <p:txBody>
          <a:bodyPr>
            <a:normAutofit/>
          </a:bodyPr>
          <a:lstStyle/>
          <a:p>
            <a:pPr algn="l"/>
            <a:r>
              <a:rPr lang="en-IN" sz="2300" b="1" dirty="0">
                <a:solidFill>
                  <a:schemeClr val="accent1">
                    <a:lumMod val="75000"/>
                  </a:schemeClr>
                </a:solidFill>
                <a:latin typeface="Californian FB" panose="0207040306080B030204" pitchFamily="18" charset="0"/>
                <a:cs typeface="Times New Roman" panose="02020603050405020304" pitchFamily="18" charset="0"/>
              </a:rPr>
              <a:t>Existing Systems:</a:t>
            </a:r>
          </a:p>
        </p:txBody>
      </p:sp>
      <p:sp>
        <p:nvSpPr>
          <p:cNvPr id="3" name="Content Placeholder 2"/>
          <p:cNvSpPr>
            <a:spLocks noGrp="1"/>
          </p:cNvSpPr>
          <p:nvPr>
            <p:ph idx="1"/>
          </p:nvPr>
        </p:nvSpPr>
        <p:spPr>
          <a:xfrm>
            <a:off x="838200" y="1536738"/>
            <a:ext cx="10397952" cy="1892262"/>
          </a:xfrm>
        </p:spPr>
        <p:txBody>
          <a:bodyPr>
            <a:noAutofit/>
          </a:bodyPr>
          <a:lstStyle/>
          <a:p>
            <a:pPr>
              <a:lnSpc>
                <a:spcPct val="150000"/>
              </a:lnSpc>
              <a:spcBef>
                <a:spcPts val="0"/>
              </a:spcBef>
              <a:buClr>
                <a:schemeClr val="accent5">
                  <a:lumMod val="50000"/>
                </a:schemeClr>
              </a:buClr>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Many systems are available to detect whether the rider is wearing a helmet or not. </a:t>
            </a:r>
          </a:p>
          <a:p>
            <a:pPr>
              <a:lnSpc>
                <a:spcPct val="150000"/>
              </a:lnSpc>
              <a:spcBef>
                <a:spcPts val="0"/>
              </a:spcBef>
              <a:buClr>
                <a:schemeClr val="accent5">
                  <a:lumMod val="50000"/>
                </a:schemeClr>
              </a:buClr>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However, in these systems, detection and arrangements are integrated into the rider's helmet using IR sensors and other sensors.</a:t>
            </a:r>
          </a:p>
          <a:p>
            <a:pPr>
              <a:lnSpc>
                <a:spcPct val="150000"/>
              </a:lnSpc>
              <a:spcBef>
                <a:spcPts val="0"/>
              </a:spcBef>
              <a:buClr>
                <a:schemeClr val="accent5">
                  <a:lumMod val="50000"/>
                </a:schemeClr>
              </a:buClr>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The rider is required to use the specific helmet equipped with these sensors exclusively while riding the bike.</a:t>
            </a:r>
          </a:p>
        </p:txBody>
      </p:sp>
      <p:sp>
        <p:nvSpPr>
          <p:cNvPr id="8" name="Slide Number Placeholder 7"/>
          <p:cNvSpPr>
            <a:spLocks noGrp="1"/>
          </p:cNvSpPr>
          <p:nvPr>
            <p:ph type="sldNum" sz="quarter" idx="12"/>
          </p:nvPr>
        </p:nvSpPr>
        <p:spPr/>
        <p:txBody>
          <a:bodyPr/>
          <a:lstStyle/>
          <a:p>
            <a:fld id="{AE5629FF-3FC9-4ED2-8167-F1E9CD28EC76}" type="slidenum">
              <a:rPr lang="en-IN" smtClean="0"/>
              <a:pPr/>
              <a:t>11</a:t>
            </a:fld>
            <a:endParaRPr lang="en-IN"/>
          </a:p>
        </p:txBody>
      </p:sp>
      <p:sp>
        <p:nvSpPr>
          <p:cNvPr id="10" name="TextBox 9">
            <a:extLst>
              <a:ext uri="{FF2B5EF4-FFF2-40B4-BE49-F238E27FC236}">
                <a16:creationId xmlns:a16="http://schemas.microsoft.com/office/drawing/2014/main" id="{CC406DDE-487B-BC06-2297-DDC70770E3B6}"/>
              </a:ext>
            </a:extLst>
          </p:cNvPr>
          <p:cNvSpPr txBox="1"/>
          <p:nvPr/>
        </p:nvSpPr>
        <p:spPr>
          <a:xfrm>
            <a:off x="630229" y="3753126"/>
            <a:ext cx="6094520" cy="41088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300" b="1" i="0" u="none" strike="noStrike" kern="1200" cap="none" spc="0" normalizeH="0" baseline="0" noProof="0" dirty="0">
                <a:ln>
                  <a:noFill/>
                </a:ln>
                <a:solidFill>
                  <a:schemeClr val="accent1">
                    <a:lumMod val="75000"/>
                  </a:schemeClr>
                </a:solidFill>
                <a:effectLst/>
                <a:uLnTx/>
                <a:uFillTx/>
                <a:latin typeface="Californian FB" panose="0207040306080B030204" pitchFamily="18" charset="0"/>
                <a:cs typeface="Times New Roman" panose="02020603050405020304" pitchFamily="18" charset="0"/>
              </a:rPr>
              <a:t>Disadvantages:</a:t>
            </a:r>
          </a:p>
        </p:txBody>
      </p:sp>
      <p:sp>
        <p:nvSpPr>
          <p:cNvPr id="11" name="Content Placeholder 2">
            <a:extLst>
              <a:ext uri="{FF2B5EF4-FFF2-40B4-BE49-F238E27FC236}">
                <a16:creationId xmlns:a16="http://schemas.microsoft.com/office/drawing/2014/main" id="{CF2FADA4-AA7E-E931-4B04-2CB567ACB393}"/>
              </a:ext>
            </a:extLst>
          </p:cNvPr>
          <p:cNvSpPr txBox="1">
            <a:spLocks/>
          </p:cNvSpPr>
          <p:nvPr/>
        </p:nvSpPr>
        <p:spPr>
          <a:xfrm>
            <a:off x="838200" y="4127173"/>
            <a:ext cx="10397952" cy="17712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chemeClr val="accent5">
                  <a:lumMod val="50000"/>
                </a:schemeClr>
              </a:buClr>
              <a:buNone/>
            </a:pPr>
            <a:endParaRPr lang="en-IN" sz="18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BC7E9D64-68AC-B651-E615-9EA19F52C7A3}"/>
              </a:ext>
            </a:extLst>
          </p:cNvPr>
          <p:cNvSpPr txBox="1">
            <a:spLocks/>
          </p:cNvSpPr>
          <p:nvPr/>
        </p:nvSpPr>
        <p:spPr>
          <a:xfrm>
            <a:off x="838200" y="2852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1">
                    <a:lumMod val="75000"/>
                  </a:schemeClr>
                </a:solidFill>
                <a:latin typeface="Book Antiqua" panose="02040602050305030304" pitchFamily="18" charset="0"/>
                <a:cs typeface="Times New Roman" pitchFamily="18" charset="0"/>
              </a:rPr>
              <a:t>EXISTING SYSTEMS &amp; DISADVANTAGES</a:t>
            </a:r>
          </a:p>
        </p:txBody>
      </p:sp>
      <p:sp>
        <p:nvSpPr>
          <p:cNvPr id="7" name="Footer Placeholder 10">
            <a:extLst>
              <a:ext uri="{FF2B5EF4-FFF2-40B4-BE49-F238E27FC236}">
                <a16:creationId xmlns:a16="http://schemas.microsoft.com/office/drawing/2014/main" id="{F05D4F8A-4B85-FA55-21D9-43E1328B3249}"/>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9" name="Date Placeholder 10">
            <a:extLst>
              <a:ext uri="{FF2B5EF4-FFF2-40B4-BE49-F238E27FC236}">
                <a16:creationId xmlns:a16="http://schemas.microsoft.com/office/drawing/2014/main" id="{63D6E06E-B04C-3450-F019-361F52A96F37}"/>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5" name="Content Placeholder 2">
            <a:extLst>
              <a:ext uri="{FF2B5EF4-FFF2-40B4-BE49-F238E27FC236}">
                <a16:creationId xmlns:a16="http://schemas.microsoft.com/office/drawing/2014/main" id="{54F59D14-1AA4-753F-8E04-D1DE72C9CB15}"/>
              </a:ext>
            </a:extLst>
          </p:cNvPr>
          <p:cNvSpPr txBox="1">
            <a:spLocks/>
          </p:cNvSpPr>
          <p:nvPr/>
        </p:nvSpPr>
        <p:spPr>
          <a:xfrm>
            <a:off x="838200" y="4193280"/>
            <a:ext cx="10397952" cy="1892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Clr>
                <a:schemeClr val="accent5">
                  <a:lumMod val="50000"/>
                </a:schemeClr>
              </a:buClr>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The rider must wear only the helmet with sensors.</a:t>
            </a:r>
          </a:p>
          <a:p>
            <a:pPr>
              <a:lnSpc>
                <a:spcPct val="150000"/>
              </a:lnSpc>
              <a:spcBef>
                <a:spcPts val="0"/>
              </a:spcBef>
              <a:buClr>
                <a:schemeClr val="accent5">
                  <a:lumMod val="50000"/>
                </a:schemeClr>
              </a:buClr>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There may be potential harm due to sensors present at the head.</a:t>
            </a:r>
          </a:p>
          <a:p>
            <a:pPr>
              <a:lnSpc>
                <a:spcPct val="150000"/>
              </a:lnSpc>
              <a:spcBef>
                <a:spcPts val="0"/>
              </a:spcBef>
              <a:buClr>
                <a:schemeClr val="accent5">
                  <a:lumMod val="50000"/>
                </a:schemeClr>
              </a:buClr>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The rider cannot wear other helmets.</a:t>
            </a:r>
          </a:p>
        </p:txBody>
      </p:sp>
    </p:spTree>
    <p:extLst>
      <p:ext uri="{BB962C8B-B14F-4D97-AF65-F5344CB8AC3E}">
        <p14:creationId xmlns:p14="http://schemas.microsoft.com/office/powerpoint/2010/main" val="3555148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47457" y="994246"/>
            <a:ext cx="8229600" cy="727717"/>
          </a:xfrm>
        </p:spPr>
        <p:txBody>
          <a:bodyPr>
            <a:normAutofit/>
          </a:bodyPr>
          <a:lstStyle/>
          <a:p>
            <a:pPr algn="l"/>
            <a:r>
              <a:rPr lang="en-IN" sz="2300" b="1" dirty="0">
                <a:solidFill>
                  <a:schemeClr val="accent1">
                    <a:lumMod val="75000"/>
                  </a:schemeClr>
                </a:solidFill>
                <a:latin typeface="Californian FB" panose="0207040306080B030204" pitchFamily="18" charset="0"/>
                <a:cs typeface="Times New Roman" panose="02020603050405020304" pitchFamily="18" charset="0"/>
              </a:rPr>
              <a:t>Proposed System:</a:t>
            </a:r>
          </a:p>
        </p:txBody>
      </p:sp>
      <p:sp>
        <p:nvSpPr>
          <p:cNvPr id="3" name="Content Placeholder 2"/>
          <p:cNvSpPr>
            <a:spLocks noGrp="1"/>
          </p:cNvSpPr>
          <p:nvPr>
            <p:ph idx="1"/>
          </p:nvPr>
        </p:nvSpPr>
        <p:spPr>
          <a:xfrm>
            <a:off x="547457" y="1483132"/>
            <a:ext cx="11097086" cy="4598568"/>
          </a:xfrm>
        </p:spPr>
        <p:txBody>
          <a:bodyPr>
            <a:noAutofit/>
          </a:bodyPr>
          <a:lstStyle/>
          <a:p>
            <a:pPr lvl="1" algn="just">
              <a:lnSpc>
                <a:spcPct val="160000"/>
              </a:lnSpc>
              <a:spcBef>
                <a:spcPts val="0"/>
              </a:spcBef>
              <a:buClr>
                <a:schemeClr val="accent5">
                  <a:lumMod val="50000"/>
                </a:schemeClr>
              </a:buClr>
              <a:buSzPct val="100000"/>
              <a:buFont typeface="Wingdings" panose="05000000000000000000" pitchFamily="2" charset="2"/>
              <a:buChar char="§"/>
              <a:defRPr/>
            </a:pPr>
            <a:r>
              <a:rPr kumimoji="0" lang="en-US" sz="1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The proposed model is detection system which is designed using python programming language.</a:t>
            </a:r>
          </a:p>
          <a:p>
            <a:pPr lvl="1" algn="just">
              <a:lnSpc>
                <a:spcPct val="160000"/>
              </a:lnSpc>
              <a:spcBef>
                <a:spcPts val="0"/>
              </a:spcBef>
              <a:buClr>
                <a:schemeClr val="accent5">
                  <a:lumMod val="50000"/>
                </a:schemeClr>
              </a:buClr>
              <a:buSzPct val="100000"/>
              <a:buFont typeface="Wingdings" panose="05000000000000000000" pitchFamily="2" charset="2"/>
              <a:buChar char="§"/>
              <a:defRPr/>
            </a:pPr>
            <a:r>
              <a:rPr lang="en-US" sz="1800" dirty="0">
                <a:latin typeface="Times New Roman" panose="02020603050405020304" pitchFamily="18" charset="0"/>
                <a:cs typeface="Times New Roman" panose="02020603050405020304" pitchFamily="18" charset="0"/>
              </a:rPr>
              <a:t>In our proposed model the detection will be done by using a Pi camera from the bike side. So, the rider can able to wear any helmet as the sensors will be attached to bike instead of helmet.</a:t>
            </a:r>
            <a:endParaRPr kumimoji="0" lang="en-US" sz="1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R="0" lvl="1" algn="just" defTabSz="914400" rtl="0" eaLnBrk="1" fontAlgn="auto" latinLnBrk="0" hangingPunct="1">
              <a:lnSpc>
                <a:spcPct val="160000"/>
              </a:lnSpc>
              <a:spcBef>
                <a:spcPts val="0"/>
              </a:spcBef>
              <a:spcAft>
                <a:spcPts val="0"/>
              </a:spcAft>
              <a:buClr>
                <a:schemeClr val="accent5">
                  <a:lumMod val="50000"/>
                </a:schemeClr>
              </a:buClr>
              <a:buSzPct val="100000"/>
              <a:buFont typeface="Wingdings" panose="05000000000000000000" pitchFamily="2" charset="2"/>
              <a:buChar char="§"/>
              <a:tabLst/>
              <a:defRPr/>
            </a:pPr>
            <a:r>
              <a:rPr kumimoji="0" lang="en-US" sz="1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There are two main modules of the project, </a:t>
            </a:r>
          </a:p>
          <a:p>
            <a:pPr lvl="2" algn="just">
              <a:lnSpc>
                <a:spcPct val="160000"/>
              </a:lnSpc>
              <a:spcBef>
                <a:spcPts val="0"/>
              </a:spcBef>
              <a:buClr>
                <a:schemeClr val="accent5">
                  <a:lumMod val="50000"/>
                </a:schemeClr>
              </a:buClr>
              <a:buSzPct val="100000"/>
              <a:defRPr/>
            </a:pPr>
            <a:r>
              <a:rPr lang="en-US" sz="1800" dirty="0">
                <a:latin typeface="Times New Roman" panose="02020603050405020304" pitchFamily="18" charset="0"/>
                <a:cs typeface="Times New Roman" panose="02020603050405020304" pitchFamily="18" charset="0"/>
              </a:rPr>
              <a:t>Helmet Detection module</a:t>
            </a:r>
            <a:endParaRPr kumimoji="0" lang="en-US" sz="1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lvl="2" algn="just">
              <a:lnSpc>
                <a:spcPct val="160000"/>
              </a:lnSpc>
              <a:spcBef>
                <a:spcPts val="0"/>
              </a:spcBef>
              <a:buClr>
                <a:schemeClr val="accent5">
                  <a:lumMod val="50000"/>
                </a:schemeClr>
              </a:buClr>
              <a:buSzPct val="100000"/>
              <a:defRPr/>
            </a:pPr>
            <a:r>
              <a:rPr kumimoji="0" lang="en-US" sz="1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IoT Integration module.</a:t>
            </a:r>
          </a:p>
          <a:p>
            <a:pPr lvl="1" algn="just">
              <a:lnSpc>
                <a:spcPct val="160000"/>
              </a:lnSpc>
              <a:spcBef>
                <a:spcPts val="0"/>
              </a:spcBef>
              <a:buClr>
                <a:schemeClr val="accent5">
                  <a:lumMod val="50000"/>
                </a:schemeClr>
              </a:buClr>
              <a:buSzPct val="100000"/>
              <a:buFont typeface="Wingdings" panose="05000000000000000000" pitchFamily="2" charset="2"/>
              <a:buChar char="§"/>
              <a:defRPr/>
            </a:pPr>
            <a:r>
              <a:rPr kumimoji="0" lang="en-US" sz="1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The Helmet detection module composed of YOLO algorithm that is used in detecting the helmet.</a:t>
            </a:r>
            <a:endParaRPr lang="en-US" sz="1800" dirty="0">
              <a:latin typeface="Times New Roman" panose="02020603050405020304" pitchFamily="18" charset="0"/>
              <a:cs typeface="Times New Roman" panose="02020603050405020304" pitchFamily="18" charset="0"/>
            </a:endParaRPr>
          </a:p>
          <a:p>
            <a:pPr lvl="1" algn="just">
              <a:lnSpc>
                <a:spcPct val="160000"/>
              </a:lnSpc>
              <a:spcBef>
                <a:spcPts val="0"/>
              </a:spcBef>
              <a:buClr>
                <a:schemeClr val="accent5">
                  <a:lumMod val="50000"/>
                </a:schemeClr>
              </a:buClr>
              <a:buSzPct val="100000"/>
              <a:buFont typeface="Wingdings" panose="05000000000000000000" pitchFamily="2" charset="2"/>
              <a:buChar char="§"/>
              <a:defRPr/>
            </a:pPr>
            <a:r>
              <a:rPr lang="en-US" sz="1800" dirty="0">
                <a:latin typeface="Times New Roman" panose="02020603050405020304" pitchFamily="18" charset="0"/>
                <a:cs typeface="Times New Roman" panose="02020603050405020304" pitchFamily="18" charset="0"/>
              </a:rPr>
              <a:t>And, the IoT Integration module is composed of automation controlling operating system that controls all the components that are take part in the project.</a:t>
            </a:r>
          </a:p>
          <a:p>
            <a:pPr lvl="1" algn="just">
              <a:lnSpc>
                <a:spcPct val="160000"/>
              </a:lnSpc>
              <a:spcBef>
                <a:spcPts val="0"/>
              </a:spcBef>
              <a:buClr>
                <a:schemeClr val="accent5">
                  <a:lumMod val="50000"/>
                </a:schemeClr>
              </a:buClr>
              <a:buSzPct val="100000"/>
              <a:buFont typeface="Wingdings" panose="05000000000000000000" pitchFamily="2" charset="2"/>
              <a:buChar char="§"/>
              <a:defRPr/>
            </a:pPr>
            <a:r>
              <a:rPr lang="en-US" sz="1800" dirty="0">
                <a:latin typeface="Times New Roman" panose="02020603050405020304" pitchFamily="18" charset="0"/>
                <a:cs typeface="Times New Roman" panose="02020603050405020304" pitchFamily="18" charset="0"/>
              </a:rPr>
              <a:t>Here, the raspberry pi is the controlling unit that operates the detection YOLO algorithm and the automation of the two-wheeler using the output produced from the detection.</a:t>
            </a:r>
          </a:p>
        </p:txBody>
      </p:sp>
      <p:sp>
        <p:nvSpPr>
          <p:cNvPr id="8" name="Slide Number Placeholder 7"/>
          <p:cNvSpPr>
            <a:spLocks noGrp="1"/>
          </p:cNvSpPr>
          <p:nvPr>
            <p:ph type="sldNum" sz="quarter" idx="12"/>
          </p:nvPr>
        </p:nvSpPr>
        <p:spPr/>
        <p:txBody>
          <a:bodyPr/>
          <a:lstStyle/>
          <a:p>
            <a:fld id="{AE5629FF-3FC9-4ED2-8167-F1E9CD28EC76}" type="slidenum">
              <a:rPr lang="en-IN" smtClean="0"/>
              <a:pPr/>
              <a:t>12</a:t>
            </a:fld>
            <a:endParaRPr lang="en-IN"/>
          </a:p>
        </p:txBody>
      </p:sp>
      <p:sp>
        <p:nvSpPr>
          <p:cNvPr id="6" name="Title 1">
            <a:extLst>
              <a:ext uri="{FF2B5EF4-FFF2-40B4-BE49-F238E27FC236}">
                <a16:creationId xmlns:a16="http://schemas.microsoft.com/office/drawing/2014/main" id="{C5AC8E00-6E4E-C7F9-9B48-B187AEB71C86}"/>
              </a:ext>
            </a:extLst>
          </p:cNvPr>
          <p:cNvSpPr txBox="1">
            <a:spLocks/>
          </p:cNvSpPr>
          <p:nvPr/>
        </p:nvSpPr>
        <p:spPr>
          <a:xfrm>
            <a:off x="2616323" y="584521"/>
            <a:ext cx="6533225" cy="6240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300" b="1" dirty="0">
                <a:solidFill>
                  <a:schemeClr val="accent1">
                    <a:lumMod val="75000"/>
                  </a:schemeClr>
                </a:solidFill>
                <a:latin typeface="Book Antiqua" panose="02040602050305030304" pitchFamily="18" charset="0"/>
                <a:cs typeface="Times New Roman" pitchFamily="18" charset="0"/>
              </a:rPr>
              <a:t>PROPOSED SYSTEM &amp; ADVANTAGES</a:t>
            </a:r>
          </a:p>
        </p:txBody>
      </p:sp>
      <p:sp>
        <p:nvSpPr>
          <p:cNvPr id="7" name="Footer Placeholder 10">
            <a:extLst>
              <a:ext uri="{FF2B5EF4-FFF2-40B4-BE49-F238E27FC236}">
                <a16:creationId xmlns:a16="http://schemas.microsoft.com/office/drawing/2014/main" id="{4E152F8E-DED1-86FC-487B-1F996BF0AC57}"/>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9" name="Date Placeholder 10">
            <a:extLst>
              <a:ext uri="{FF2B5EF4-FFF2-40B4-BE49-F238E27FC236}">
                <a16:creationId xmlns:a16="http://schemas.microsoft.com/office/drawing/2014/main" id="{32662777-EABC-37E0-6615-0110F1DB8351}"/>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260381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72661" y="1062361"/>
            <a:ext cx="8229600" cy="615456"/>
          </a:xfrm>
        </p:spPr>
        <p:txBody>
          <a:bodyPr>
            <a:normAutofit/>
          </a:bodyPr>
          <a:lstStyle/>
          <a:p>
            <a:r>
              <a:rPr lang="en-IN" sz="2300" b="1" dirty="0">
                <a:solidFill>
                  <a:schemeClr val="accent1">
                    <a:lumMod val="75000"/>
                  </a:schemeClr>
                </a:solidFill>
                <a:latin typeface="Californian FB" panose="0207040306080B030204" pitchFamily="18" charset="0"/>
                <a:cs typeface="Times New Roman" panose="02020603050405020304" pitchFamily="18" charset="0"/>
              </a:rPr>
              <a:t>Advantages:</a:t>
            </a:r>
          </a:p>
        </p:txBody>
      </p:sp>
      <p:sp>
        <p:nvSpPr>
          <p:cNvPr id="3" name="Content Placeholder 2"/>
          <p:cNvSpPr>
            <a:spLocks noGrp="1"/>
          </p:cNvSpPr>
          <p:nvPr>
            <p:ph idx="1"/>
          </p:nvPr>
        </p:nvSpPr>
        <p:spPr>
          <a:xfrm>
            <a:off x="1238054" y="1677879"/>
            <a:ext cx="10115746" cy="4180154"/>
          </a:xfrm>
        </p:spPr>
        <p:txBody>
          <a:bodyPr>
            <a:noAutofit/>
          </a:bodyPr>
          <a:lstStyle/>
          <a:p>
            <a:pPr algn="just">
              <a:lnSpc>
                <a:spcPct val="150000"/>
              </a:lnSpc>
              <a:buClr>
                <a:schemeClr val="accent1">
                  <a:lumMod val="75000"/>
                </a:schemeClr>
              </a:buClr>
              <a:buFont typeface="Wingdings" panose="05000000000000000000" pitchFamily="2" charset="2"/>
              <a:buChar char="§"/>
            </a:pPr>
            <a:r>
              <a:rPr lang="en-US" sz="1900" dirty="0">
                <a:latin typeface="Times New Roman" panose="02020603050405020304" pitchFamily="18" charset="0"/>
                <a:cs typeface="Times New Roman" panose="02020603050405020304" pitchFamily="18" charset="0"/>
              </a:rPr>
              <a:t>Use external detection systems instead of embedding sensors in helmets.</a:t>
            </a:r>
          </a:p>
          <a:p>
            <a:pPr algn="just">
              <a:lnSpc>
                <a:spcPct val="150000"/>
              </a:lnSpc>
              <a:buClr>
                <a:schemeClr val="accent1">
                  <a:lumMod val="75000"/>
                </a:schemeClr>
              </a:buClr>
              <a:buFont typeface="Wingdings" panose="05000000000000000000" pitchFamily="2" charset="2"/>
              <a:buChar char="§"/>
            </a:pPr>
            <a:r>
              <a:rPr lang="en-US" sz="1900" dirty="0">
                <a:latin typeface="Times New Roman" panose="02020603050405020304" pitchFamily="18" charset="0"/>
                <a:cs typeface="Times New Roman" panose="02020603050405020304" pitchFamily="18" charset="0"/>
              </a:rPr>
              <a:t>Explore non-invasive sensor technologies.</a:t>
            </a:r>
          </a:p>
          <a:p>
            <a:pPr algn="just">
              <a:lnSpc>
                <a:spcPct val="150000"/>
              </a:lnSpc>
              <a:buClr>
                <a:schemeClr val="accent1">
                  <a:lumMod val="75000"/>
                </a:schemeClr>
              </a:buClr>
              <a:buFont typeface="Wingdings" panose="05000000000000000000" pitchFamily="2" charset="2"/>
              <a:buChar char="§"/>
            </a:pPr>
            <a:r>
              <a:rPr lang="en-US" sz="1900" dirty="0">
                <a:latin typeface="Times New Roman" panose="02020603050405020304" pitchFamily="18" charset="0"/>
                <a:cs typeface="Times New Roman" panose="02020603050405020304" pitchFamily="18" charset="0"/>
              </a:rPr>
              <a:t>Improves the safe riding.</a:t>
            </a:r>
          </a:p>
          <a:p>
            <a:pPr algn="just">
              <a:lnSpc>
                <a:spcPct val="150000"/>
              </a:lnSpc>
              <a:buClr>
                <a:schemeClr val="accent1">
                  <a:lumMod val="75000"/>
                </a:schemeClr>
              </a:buClr>
              <a:buFont typeface="Wingdings" panose="05000000000000000000" pitchFamily="2" charset="2"/>
              <a:buChar char="§"/>
            </a:pPr>
            <a:r>
              <a:rPr lang="en-US" sz="1900" dirty="0">
                <a:latin typeface="Times New Roman" panose="02020603050405020304" pitchFamily="18" charset="0"/>
                <a:cs typeface="Times New Roman" panose="02020603050405020304" pitchFamily="18" charset="0"/>
              </a:rPr>
              <a:t>Reduction in </a:t>
            </a:r>
            <a:r>
              <a:rPr lang="en-US" sz="1900" dirty="0" err="1">
                <a:latin typeface="Times New Roman" panose="02020603050405020304" pitchFamily="18" charset="0"/>
                <a:cs typeface="Times New Roman" panose="02020603050405020304" pitchFamily="18" charset="0"/>
              </a:rPr>
              <a:t>fatilities</a:t>
            </a:r>
            <a:r>
              <a:rPr lang="en-US" sz="1900" dirty="0">
                <a:latin typeface="Times New Roman" panose="02020603050405020304" pitchFamily="18" charset="0"/>
                <a:cs typeface="Times New Roman" panose="02020603050405020304" pitchFamily="18" charset="0"/>
              </a:rPr>
              <a:t> and injuries.</a:t>
            </a:r>
          </a:p>
          <a:p>
            <a:pPr algn="just">
              <a:lnSpc>
                <a:spcPct val="150000"/>
              </a:lnSpc>
              <a:buClr>
                <a:schemeClr val="accent1">
                  <a:lumMod val="75000"/>
                </a:schemeClr>
              </a:buClr>
              <a:buFont typeface="Wingdings" panose="05000000000000000000" pitchFamily="2" charset="2"/>
              <a:buChar char="§"/>
            </a:pPr>
            <a:r>
              <a:rPr lang="en-US" sz="1900" dirty="0">
                <a:latin typeface="Times New Roman" panose="02020603050405020304" pitchFamily="18" charset="0"/>
                <a:cs typeface="Times New Roman" panose="02020603050405020304" pitchFamily="18" charset="0"/>
              </a:rPr>
              <a:t>Compliance with regulation.</a:t>
            </a:r>
          </a:p>
          <a:p>
            <a:pPr algn="just">
              <a:lnSpc>
                <a:spcPct val="150000"/>
              </a:lnSpc>
              <a:buClr>
                <a:schemeClr val="accent1">
                  <a:lumMod val="75000"/>
                </a:schemeClr>
              </a:buClr>
              <a:buFont typeface="Wingdings" panose="05000000000000000000" pitchFamily="2" charset="2"/>
              <a:buChar char="§"/>
            </a:pPr>
            <a:r>
              <a:rPr lang="en-US" sz="1900" dirty="0">
                <a:latin typeface="Times New Roman" panose="02020603050405020304" pitchFamily="18" charset="0"/>
                <a:cs typeface="Times New Roman" panose="02020603050405020304" pitchFamily="18" charset="0"/>
              </a:rPr>
              <a:t>Public awareness and education.</a:t>
            </a:r>
          </a:p>
          <a:p>
            <a:pPr algn="just">
              <a:lnSpc>
                <a:spcPct val="150000"/>
              </a:lnSpc>
              <a:buClr>
                <a:schemeClr val="accent1">
                  <a:lumMod val="75000"/>
                </a:schemeClr>
              </a:buClr>
              <a:buFont typeface="Wingdings" panose="05000000000000000000" pitchFamily="2" charset="2"/>
              <a:buChar char="§"/>
            </a:pPr>
            <a:r>
              <a:rPr lang="en-US" sz="1900" dirty="0">
                <a:latin typeface="Times New Roman" panose="02020603050405020304" pitchFamily="18" charset="0"/>
                <a:cs typeface="Times New Roman" panose="02020603050405020304" pitchFamily="18" charset="0"/>
              </a:rPr>
              <a:t>Automation Engine control.</a:t>
            </a:r>
          </a:p>
        </p:txBody>
      </p:sp>
      <p:sp>
        <p:nvSpPr>
          <p:cNvPr id="8" name="Slide Number Placeholder 7"/>
          <p:cNvSpPr>
            <a:spLocks noGrp="1"/>
          </p:cNvSpPr>
          <p:nvPr>
            <p:ph type="sldNum" sz="quarter" idx="12"/>
          </p:nvPr>
        </p:nvSpPr>
        <p:spPr/>
        <p:txBody>
          <a:bodyPr/>
          <a:lstStyle/>
          <a:p>
            <a:fld id="{AE5629FF-3FC9-4ED2-8167-F1E9CD28EC76}" type="slidenum">
              <a:rPr lang="en-IN" smtClean="0"/>
              <a:pPr/>
              <a:t>13</a:t>
            </a:fld>
            <a:endParaRPr lang="en-IN"/>
          </a:p>
        </p:txBody>
      </p:sp>
      <p:sp>
        <p:nvSpPr>
          <p:cNvPr id="6" name="Footer Placeholder 10">
            <a:extLst>
              <a:ext uri="{FF2B5EF4-FFF2-40B4-BE49-F238E27FC236}">
                <a16:creationId xmlns:a16="http://schemas.microsoft.com/office/drawing/2014/main" id="{594C8686-B2D6-7623-ED10-A149432A9DD1}"/>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D5D787D2-3A4F-DCE3-4085-FCF93EC7EA0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868767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9F71-DF6D-4D62-897E-24B45FDF1F74}"/>
              </a:ext>
            </a:extLst>
          </p:cNvPr>
          <p:cNvSpPr>
            <a:spLocks noGrp="1"/>
          </p:cNvSpPr>
          <p:nvPr>
            <p:ph type="title"/>
          </p:nvPr>
        </p:nvSpPr>
        <p:spPr>
          <a:xfrm>
            <a:off x="2166521" y="508670"/>
            <a:ext cx="7527524" cy="966525"/>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                 SYSTEM REQUIREMENTS</a:t>
            </a:r>
            <a:endParaRPr lang="en-IN" sz="2400" b="1" dirty="0">
              <a:solidFill>
                <a:schemeClr val="accent1">
                  <a:lumMod val="75000"/>
                </a:schemeClr>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BE020978-4177-4F96-BB9A-8C821AF5D80F}"/>
              </a:ext>
            </a:extLst>
          </p:cNvPr>
          <p:cNvSpPr>
            <a:spLocks noGrp="1"/>
          </p:cNvSpPr>
          <p:nvPr>
            <p:ph idx="1"/>
          </p:nvPr>
        </p:nvSpPr>
        <p:spPr>
          <a:xfrm>
            <a:off x="1360037" y="3513901"/>
            <a:ext cx="6505691" cy="1569621"/>
          </a:xfrm>
        </p:spPr>
        <p:txBody>
          <a:bodyPr>
            <a:normAutofit/>
          </a:bodyPr>
          <a:lstStyle/>
          <a:p>
            <a:pPr marL="457200" lvl="1" indent="0" algn="just">
              <a:lnSpc>
                <a:spcPct val="150000"/>
              </a:lnSpc>
              <a:spcBef>
                <a:spcPts val="0"/>
              </a:spcBef>
              <a:buNone/>
            </a:pPr>
            <a:r>
              <a:rPr lang="en-US" sz="2000" b="1" dirty="0">
                <a:solidFill>
                  <a:srgbClr val="1F4E79"/>
                </a:solidFill>
                <a:latin typeface="Californian FB" panose="0207040306080B030204" pitchFamily="18" charset="0"/>
                <a:cs typeface="Times New Roman" panose="02020603050405020304" pitchFamily="18" charset="0"/>
              </a:rPr>
              <a:t>Software</a:t>
            </a:r>
            <a:r>
              <a:rPr lang="en-US" sz="2000" b="1" dirty="0">
                <a:solidFill>
                  <a:schemeClr val="accent5">
                    <a:lumMod val="50000"/>
                  </a:schemeClr>
                </a:solidFill>
                <a:latin typeface="Californian FB" panose="0207040306080B030204" pitchFamily="18" charset="0"/>
                <a:cs typeface="Times New Roman" panose="02020603050405020304" pitchFamily="18" charset="0"/>
              </a:rPr>
              <a:t> Requirements</a:t>
            </a:r>
            <a:r>
              <a:rPr lang="en-US" b="1" dirty="0">
                <a:solidFill>
                  <a:schemeClr val="accent5">
                    <a:lumMod val="50000"/>
                  </a:schemeClr>
                </a:solidFill>
                <a:latin typeface="Californian FB" panose="0207040306080B030204" pitchFamily="18" charset="0"/>
                <a:cs typeface="Times New Roman" panose="02020603050405020304" pitchFamily="18" charset="0"/>
              </a:rPr>
              <a:t>:</a:t>
            </a:r>
          </a:p>
          <a:p>
            <a:pPr lvl="2" algn="just">
              <a:lnSpc>
                <a:spcPct val="150000"/>
              </a:lnSpc>
              <a:spcBef>
                <a:spcPts val="0"/>
              </a:spcBef>
              <a:buClr>
                <a:schemeClr val="accent1"/>
              </a:buClr>
              <a:buSzPct val="9000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You Only Look Once (YOLO) detection code.</a:t>
            </a:r>
          </a:p>
          <a:p>
            <a:pPr lvl="2" algn="just">
              <a:lnSpc>
                <a:spcPct val="150000"/>
              </a:lnSpc>
              <a:spcBef>
                <a:spcPts val="0"/>
              </a:spcBef>
              <a:buClr>
                <a:schemeClr val="accent1"/>
              </a:buClr>
              <a:buSzPct val="90000"/>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Datasets</a:t>
            </a:r>
          </a:p>
          <a:p>
            <a:pPr lvl="2" algn="just">
              <a:lnSpc>
                <a:spcPct val="150000"/>
              </a:lnSpc>
              <a:spcBef>
                <a:spcPts val="0"/>
              </a:spcBef>
              <a:buClr>
                <a:schemeClr val="accent1"/>
              </a:buClr>
              <a:buSzPct val="90000"/>
              <a:buFont typeface="Wingdings" panose="05000000000000000000" pitchFamily="2" charset="2"/>
              <a:buChar char="§"/>
            </a:pPr>
            <a:endParaRPr lang="en-US" sz="2800" dirty="0">
              <a:latin typeface="Book Antiqua" panose="02040602050305030304" pitchFamily="18" charset="0"/>
              <a:cs typeface="Times New Roman" panose="02020603050405020304" pitchFamily="18" charset="0"/>
            </a:endParaRPr>
          </a:p>
          <a:p>
            <a:pPr marL="0" indent="0" algn="just" fontAlgn="base">
              <a:buNone/>
            </a:pPr>
            <a:endParaRPr lang="en-IN" dirty="0">
              <a:latin typeface="Book Antiqua" panose="02040602050305030304" pitchFamily="18" charset="0"/>
            </a:endParaRPr>
          </a:p>
        </p:txBody>
      </p:sp>
      <p:sp>
        <p:nvSpPr>
          <p:cNvPr id="10" name="Slide Number Placeholder 9"/>
          <p:cNvSpPr>
            <a:spLocks noGrp="1"/>
          </p:cNvSpPr>
          <p:nvPr>
            <p:ph type="sldNum" sz="quarter" idx="12"/>
          </p:nvPr>
        </p:nvSpPr>
        <p:spPr/>
        <p:txBody>
          <a:bodyPr/>
          <a:lstStyle/>
          <a:p>
            <a:fld id="{AE5629FF-3FC9-4ED2-8167-F1E9CD28EC76}" type="slidenum">
              <a:rPr lang="en-IN" smtClean="0"/>
              <a:pPr/>
              <a:t>14</a:t>
            </a:fld>
            <a:endParaRPr lang="en-IN"/>
          </a:p>
        </p:txBody>
      </p:sp>
      <p:sp>
        <p:nvSpPr>
          <p:cNvPr id="5" name="TextBox 4">
            <a:extLst>
              <a:ext uri="{FF2B5EF4-FFF2-40B4-BE49-F238E27FC236}">
                <a16:creationId xmlns:a16="http://schemas.microsoft.com/office/drawing/2014/main" id="{FCD66B4D-7D8E-7C42-035A-F631024D7AC1}"/>
              </a:ext>
            </a:extLst>
          </p:cNvPr>
          <p:cNvSpPr txBox="1"/>
          <p:nvPr/>
        </p:nvSpPr>
        <p:spPr>
          <a:xfrm>
            <a:off x="1360037" y="1254153"/>
            <a:ext cx="6739307" cy="507062"/>
          </a:xfrm>
          <a:prstGeom prst="rect">
            <a:avLst/>
          </a:prstGeom>
          <a:noFill/>
        </p:spPr>
        <p:txBody>
          <a:bodyPr wrap="square">
            <a:spAutoFit/>
          </a:bodyPr>
          <a:lstStyle/>
          <a:p>
            <a:pPr marL="457200" lvl="1" indent="0" algn="just">
              <a:lnSpc>
                <a:spcPct val="150000"/>
              </a:lnSpc>
              <a:spcBef>
                <a:spcPts val="0"/>
              </a:spcBef>
              <a:buNone/>
            </a:pPr>
            <a:r>
              <a:rPr lang="en-US" sz="2000" b="1" dirty="0">
                <a:solidFill>
                  <a:schemeClr val="accent5">
                    <a:lumMod val="50000"/>
                  </a:schemeClr>
                </a:solidFill>
                <a:latin typeface="Californian FB" panose="0207040306080B030204" pitchFamily="18" charset="0"/>
                <a:cs typeface="Times New Roman" panose="02020603050405020304" pitchFamily="18" charset="0"/>
              </a:rPr>
              <a:t>Hardware Requirements:</a:t>
            </a:r>
            <a:endParaRPr lang="en-US" dirty="0">
              <a:latin typeface="Candara" panose="020E0502030303020204" pitchFamily="34" charset="0"/>
              <a:cs typeface="Times New Roman" panose="02020603050405020304" pitchFamily="18" charset="0"/>
            </a:endParaRPr>
          </a:p>
        </p:txBody>
      </p:sp>
      <p:sp>
        <p:nvSpPr>
          <p:cNvPr id="7" name="Footer Placeholder 10">
            <a:extLst>
              <a:ext uri="{FF2B5EF4-FFF2-40B4-BE49-F238E27FC236}">
                <a16:creationId xmlns:a16="http://schemas.microsoft.com/office/drawing/2014/main" id="{2793107C-BC5E-C9D2-6545-0B83A74F0EDF}"/>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9" name="Date Placeholder 10">
            <a:extLst>
              <a:ext uri="{FF2B5EF4-FFF2-40B4-BE49-F238E27FC236}">
                <a16:creationId xmlns:a16="http://schemas.microsoft.com/office/drawing/2014/main" id="{9690993C-F3DB-540D-4DD2-02E4563EE716}"/>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graphicFrame>
        <p:nvGraphicFramePr>
          <p:cNvPr id="12" name="Table 12">
            <a:extLst>
              <a:ext uri="{FF2B5EF4-FFF2-40B4-BE49-F238E27FC236}">
                <a16:creationId xmlns:a16="http://schemas.microsoft.com/office/drawing/2014/main" id="{8E2CEE89-B39A-3415-4C8B-0D41268808A4}"/>
              </a:ext>
            </a:extLst>
          </p:cNvPr>
          <p:cNvGraphicFramePr>
            <a:graphicFrameLocks noGrp="1"/>
          </p:cNvGraphicFramePr>
          <p:nvPr>
            <p:extLst>
              <p:ext uri="{D42A27DB-BD31-4B8C-83A1-F6EECF244321}">
                <p14:modId xmlns:p14="http://schemas.microsoft.com/office/powerpoint/2010/main" val="460233756"/>
              </p:ext>
            </p:extLst>
          </p:nvPr>
        </p:nvGraphicFramePr>
        <p:xfrm>
          <a:off x="1138363" y="1822641"/>
          <a:ext cx="10721128" cy="1688084"/>
        </p:xfrm>
        <a:graphic>
          <a:graphicData uri="http://schemas.openxmlformats.org/drawingml/2006/table">
            <a:tbl>
              <a:tblPr firstRow="1" bandRow="1">
                <a:tableStyleId>{2D5ABB26-0587-4C30-8999-92F81FD0307C}</a:tableStyleId>
              </a:tblPr>
              <a:tblGrid>
                <a:gridCol w="3918546">
                  <a:extLst>
                    <a:ext uri="{9D8B030D-6E8A-4147-A177-3AD203B41FA5}">
                      <a16:colId xmlns:a16="http://schemas.microsoft.com/office/drawing/2014/main" val="196599509"/>
                    </a:ext>
                  </a:extLst>
                </a:gridCol>
                <a:gridCol w="6802582">
                  <a:extLst>
                    <a:ext uri="{9D8B030D-6E8A-4147-A177-3AD203B41FA5}">
                      <a16:colId xmlns:a16="http://schemas.microsoft.com/office/drawing/2014/main" val="832261136"/>
                    </a:ext>
                  </a:extLst>
                </a:gridCol>
              </a:tblGrid>
              <a:tr h="370840">
                <a:tc>
                  <a:txBody>
                    <a:bodyPr/>
                    <a:lstStyle/>
                    <a:p>
                      <a:pPr marL="1257300" lvl="2" indent="-342900" algn="just">
                        <a:lnSpc>
                          <a:spcPct val="150000"/>
                        </a:lnSpc>
                        <a:buClr>
                          <a:schemeClr val="accent1"/>
                        </a:buClr>
                        <a:buSzPct val="900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Raspberry pi 4 B (8GB)	</a:t>
                      </a:r>
                    </a:p>
                    <a:p>
                      <a:pPr marL="1257300" lvl="2" indent="-342900" algn="just">
                        <a:lnSpc>
                          <a:spcPct val="150000"/>
                        </a:lnSpc>
                        <a:buClr>
                          <a:schemeClr val="accent1"/>
                        </a:buClr>
                        <a:buSzPct val="900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Raspberry pi camera</a:t>
                      </a:r>
                    </a:p>
                    <a:p>
                      <a:pPr marL="1257300" lvl="2" indent="-342900" algn="just">
                        <a:lnSpc>
                          <a:spcPct val="150000"/>
                        </a:lnSpc>
                        <a:buClr>
                          <a:schemeClr val="accent1"/>
                        </a:buClr>
                        <a:buSzPct val="900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LCD screen, LEDs</a:t>
                      </a:r>
                    </a:p>
                    <a:p>
                      <a:pPr marL="1257300" lvl="2" indent="-342900" algn="just">
                        <a:lnSpc>
                          <a:spcPct val="150000"/>
                        </a:lnSpc>
                        <a:buClr>
                          <a:schemeClr val="accent1"/>
                        </a:buClr>
                        <a:buSzPct val="900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Buzzer, Switch</a:t>
                      </a:r>
                      <a:endParaRPr lang="en-IN"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7300" lvl="2" indent="-342900" algn="just">
                        <a:lnSpc>
                          <a:spcPct val="150000"/>
                        </a:lnSpc>
                        <a:buClr>
                          <a:schemeClr val="accent1"/>
                        </a:buClr>
                        <a:buSzPct val="900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SD card</a:t>
                      </a:r>
                    </a:p>
                    <a:p>
                      <a:pPr marL="1257300" lvl="2" indent="-342900" algn="just">
                        <a:lnSpc>
                          <a:spcPct val="150000"/>
                        </a:lnSpc>
                        <a:buClr>
                          <a:schemeClr val="accent1"/>
                        </a:buClr>
                        <a:buSzPct val="900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Connection cables </a:t>
                      </a:r>
                    </a:p>
                    <a:p>
                      <a:endParaRPr lang="en-IN"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4545665"/>
                  </a:ext>
                </a:extLst>
              </a:tr>
            </a:tbl>
          </a:graphicData>
        </a:graphic>
      </p:graphicFrame>
    </p:spTree>
    <p:extLst>
      <p:ext uri="{BB962C8B-B14F-4D97-AF65-F5344CB8AC3E}">
        <p14:creationId xmlns:p14="http://schemas.microsoft.com/office/powerpoint/2010/main" val="280862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00D4-288D-42BC-82A7-B651C915BE64}"/>
              </a:ext>
            </a:extLst>
          </p:cNvPr>
          <p:cNvSpPr>
            <a:spLocks noGrp="1"/>
          </p:cNvSpPr>
          <p:nvPr>
            <p:ph type="title"/>
          </p:nvPr>
        </p:nvSpPr>
        <p:spPr>
          <a:xfrm>
            <a:off x="4504306" y="482207"/>
            <a:ext cx="3183384" cy="666219"/>
          </a:xfrm>
        </p:spPr>
        <p:txBody>
          <a:bodyPr>
            <a:normAutofit/>
          </a:bodyPr>
          <a:lstStyle/>
          <a:p>
            <a:pPr algn="ctr"/>
            <a:r>
              <a:rPr lang="en-IN" sz="2400" b="1" dirty="0">
                <a:solidFill>
                  <a:schemeClr val="accent1">
                    <a:lumMod val="75000"/>
                  </a:schemeClr>
                </a:solidFill>
                <a:latin typeface="Book Antiqua" panose="02040602050305030304" pitchFamily="18" charset="0"/>
                <a:cs typeface="Times New Roman" panose="02020603050405020304" pitchFamily="18" charset="0"/>
              </a:rPr>
              <a:t>PROJECT FLOW</a:t>
            </a:r>
          </a:p>
        </p:txBody>
      </p:sp>
      <p:sp>
        <p:nvSpPr>
          <p:cNvPr id="11" name="Slide Number Placeholder 10"/>
          <p:cNvSpPr>
            <a:spLocks noGrp="1"/>
          </p:cNvSpPr>
          <p:nvPr>
            <p:ph type="sldNum" sz="quarter" idx="12"/>
          </p:nvPr>
        </p:nvSpPr>
        <p:spPr/>
        <p:txBody>
          <a:bodyPr/>
          <a:lstStyle/>
          <a:p>
            <a:fld id="{AE5629FF-3FC9-4ED2-8167-F1E9CD28EC76}" type="slidenum">
              <a:rPr lang="en-IN" smtClean="0"/>
              <a:pPr/>
              <a:t>15</a:t>
            </a:fld>
            <a:endParaRPr lang="en-IN"/>
          </a:p>
        </p:txBody>
      </p:sp>
      <p:sp>
        <p:nvSpPr>
          <p:cNvPr id="4" name="Footer Placeholder 10">
            <a:extLst>
              <a:ext uri="{FF2B5EF4-FFF2-40B4-BE49-F238E27FC236}">
                <a16:creationId xmlns:a16="http://schemas.microsoft.com/office/drawing/2014/main" id="{A8D0BFD2-10A0-5333-E5FE-CB4B3124ECAE}"/>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45E67661-3B55-0CBC-1C5B-530AA42CB46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5" name="TextBox 4">
            <a:extLst>
              <a:ext uri="{FF2B5EF4-FFF2-40B4-BE49-F238E27FC236}">
                <a16:creationId xmlns:a16="http://schemas.microsoft.com/office/drawing/2014/main" id="{C31DBEE9-BE51-60C4-7A67-F854C74775F5}"/>
              </a:ext>
            </a:extLst>
          </p:cNvPr>
          <p:cNvSpPr txBox="1"/>
          <p:nvPr/>
        </p:nvSpPr>
        <p:spPr>
          <a:xfrm>
            <a:off x="774700" y="1608060"/>
            <a:ext cx="4889500" cy="397031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We'll use a Raspberry Pi camera placed on the front of the bike to check if the rider is wearing a helmet before starting the engine. To deal with riders who might take off their helmets while riding, the same camera will take pictures of the rider's head and helmet. A smart program called YOLO will analyze the live pictures to see if the rider has their helmet on. If the helmet is missing, the system will make beeping sounds, flash LEDs, and show a message on a screen to remind the rider to put it on within 30 seconds. If they do, the bike will keep going as usual. But if they don't, the system will safely stop the bike.</a:t>
            </a:r>
          </a:p>
          <a:p>
            <a:pPr algn="just"/>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9ADA28C-A7BC-B807-0B48-9F31A7F29C9A}"/>
              </a:ext>
            </a:extLst>
          </p:cNvPr>
          <p:cNvPicPr>
            <a:picLocks noChangeAspect="1"/>
          </p:cNvPicPr>
          <p:nvPr/>
        </p:nvPicPr>
        <p:blipFill>
          <a:blip r:embed="rId2"/>
          <a:stretch>
            <a:fillRect/>
          </a:stretch>
        </p:blipFill>
        <p:spPr>
          <a:xfrm>
            <a:off x="6335289" y="1062342"/>
            <a:ext cx="5018511" cy="5294008"/>
          </a:xfrm>
          <a:prstGeom prst="rect">
            <a:avLst/>
          </a:prstGeom>
        </p:spPr>
      </p:pic>
    </p:spTree>
    <p:extLst>
      <p:ext uri="{BB962C8B-B14F-4D97-AF65-F5344CB8AC3E}">
        <p14:creationId xmlns:p14="http://schemas.microsoft.com/office/powerpoint/2010/main" val="3861148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1B0ABA-6935-4FA1-5EC4-531853D15C2E}"/>
              </a:ext>
            </a:extLst>
          </p:cNvPr>
          <p:cNvSpPr txBox="1"/>
          <p:nvPr/>
        </p:nvSpPr>
        <p:spPr>
          <a:xfrm>
            <a:off x="4025069" y="806916"/>
            <a:ext cx="3538148" cy="369332"/>
          </a:xfrm>
          <a:prstGeom prst="rect">
            <a:avLst/>
          </a:prstGeom>
          <a:noFill/>
        </p:spPr>
        <p:txBody>
          <a:bodyPr wrap="none" rtlCol="0">
            <a:spAutoFit/>
          </a:bodyPr>
          <a:lstStyle/>
          <a:p>
            <a:r>
              <a:rPr lang="en-US" b="1" dirty="0">
                <a:latin typeface="Book Antiqua" panose="02040602050305030304" pitchFamily="18" charset="0"/>
              </a:rPr>
              <a:t>Project Flow of Implementation</a:t>
            </a:r>
            <a:endParaRPr lang="en-IN" b="1" dirty="0">
              <a:latin typeface="Book Antiqua" panose="02040602050305030304" pitchFamily="18" charset="0"/>
            </a:endParaRPr>
          </a:p>
        </p:txBody>
      </p:sp>
      <p:sp>
        <p:nvSpPr>
          <p:cNvPr id="2" name="Slide Number Placeholder 1">
            <a:extLst>
              <a:ext uri="{FF2B5EF4-FFF2-40B4-BE49-F238E27FC236}">
                <a16:creationId xmlns:a16="http://schemas.microsoft.com/office/drawing/2014/main" id="{9F790C90-9310-B5F1-55B5-4D8BAF5FE564}"/>
              </a:ext>
            </a:extLst>
          </p:cNvPr>
          <p:cNvSpPr>
            <a:spLocks noGrp="1"/>
          </p:cNvSpPr>
          <p:nvPr>
            <p:ph type="sldNum" sz="quarter" idx="12"/>
          </p:nvPr>
        </p:nvSpPr>
        <p:spPr/>
        <p:txBody>
          <a:bodyPr/>
          <a:lstStyle/>
          <a:p>
            <a:fld id="{AE5629FF-3FC9-4ED2-8167-F1E9CD28EC76}" type="slidenum">
              <a:rPr lang="en-IN" smtClean="0"/>
              <a:pPr/>
              <a:t>16</a:t>
            </a:fld>
            <a:endParaRPr lang="en-IN"/>
          </a:p>
        </p:txBody>
      </p:sp>
      <p:sp>
        <p:nvSpPr>
          <p:cNvPr id="3" name="Footer Placeholder 10">
            <a:extLst>
              <a:ext uri="{FF2B5EF4-FFF2-40B4-BE49-F238E27FC236}">
                <a16:creationId xmlns:a16="http://schemas.microsoft.com/office/drawing/2014/main" id="{FA1ABB75-E029-B8F6-7B83-60DD92EEF3F1}"/>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4" name="Date Placeholder 10">
            <a:extLst>
              <a:ext uri="{FF2B5EF4-FFF2-40B4-BE49-F238E27FC236}">
                <a16:creationId xmlns:a16="http://schemas.microsoft.com/office/drawing/2014/main" id="{A8DE8C8A-1F53-D7BA-4EF8-A1DC1A81586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pic>
        <p:nvPicPr>
          <p:cNvPr id="7" name="Picture 6">
            <a:extLst>
              <a:ext uri="{FF2B5EF4-FFF2-40B4-BE49-F238E27FC236}">
                <a16:creationId xmlns:a16="http://schemas.microsoft.com/office/drawing/2014/main" id="{C0BF3472-3827-4F7E-8449-F7AF2ABF6AB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00229" y="1234437"/>
            <a:ext cx="3987829" cy="5009334"/>
          </a:xfrm>
          <a:prstGeom prst="rect">
            <a:avLst/>
          </a:prstGeom>
          <a:noFill/>
          <a:ln>
            <a:noFill/>
          </a:ln>
        </p:spPr>
      </p:pic>
    </p:spTree>
    <p:extLst>
      <p:ext uri="{BB962C8B-B14F-4D97-AF65-F5344CB8AC3E}">
        <p14:creationId xmlns:p14="http://schemas.microsoft.com/office/powerpoint/2010/main" val="1161115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EA4E-562D-4B4B-9646-3E63D009CB07}"/>
              </a:ext>
            </a:extLst>
          </p:cNvPr>
          <p:cNvSpPr>
            <a:spLocks noGrp="1"/>
          </p:cNvSpPr>
          <p:nvPr>
            <p:ph type="title"/>
          </p:nvPr>
        </p:nvSpPr>
        <p:spPr>
          <a:xfrm>
            <a:off x="838200" y="401106"/>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TECHNOLOGY USED</a:t>
            </a:r>
            <a:endParaRPr lang="en-IN" sz="2400" b="1" dirty="0">
              <a:solidFill>
                <a:schemeClr val="accent1">
                  <a:lumMod val="75000"/>
                </a:schemeClr>
              </a:solidFill>
              <a:latin typeface="Book Antiqua" panose="0204060205030503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p:txBody>
          <a:bodyPr/>
          <a:lstStyle/>
          <a:p>
            <a:fld id="{AE5629FF-3FC9-4ED2-8167-F1E9CD28EC76}" type="slidenum">
              <a:rPr lang="en-IN" smtClean="0"/>
              <a:pPr/>
              <a:t>17</a:t>
            </a:fld>
            <a:endParaRPr lang="en-IN"/>
          </a:p>
        </p:txBody>
      </p:sp>
      <p:sp>
        <p:nvSpPr>
          <p:cNvPr id="6" name="TextBox 5">
            <a:extLst>
              <a:ext uri="{FF2B5EF4-FFF2-40B4-BE49-F238E27FC236}">
                <a16:creationId xmlns:a16="http://schemas.microsoft.com/office/drawing/2014/main" id="{3DCE4CA0-B622-0262-7493-EC4E76A9576E}"/>
              </a:ext>
            </a:extLst>
          </p:cNvPr>
          <p:cNvSpPr txBox="1"/>
          <p:nvPr/>
        </p:nvSpPr>
        <p:spPr>
          <a:xfrm>
            <a:off x="838200" y="1384917"/>
            <a:ext cx="10883955" cy="4924681"/>
          </a:xfrm>
          <a:prstGeom prst="rect">
            <a:avLst/>
          </a:prstGeom>
          <a:noFill/>
        </p:spPr>
        <p:txBody>
          <a:bodyPr wrap="square">
            <a:spAutoFit/>
          </a:bodyPr>
          <a:lstStyle/>
          <a:p>
            <a:pPr>
              <a:lnSpc>
                <a:spcPct val="150000"/>
              </a:lnSpc>
            </a:pPr>
            <a:r>
              <a:rPr lang="en-IN" sz="2100" b="1" dirty="0">
                <a:latin typeface="Californian FB" panose="0207040306080B030204" pitchFamily="18" charset="0"/>
              </a:rPr>
              <a:t>Modules / APIs / Algorithms Used:</a:t>
            </a:r>
          </a:p>
          <a:p>
            <a:pPr marL="742950" lvl="1" indent="-285750">
              <a:lnSpc>
                <a:spcPct val="200000"/>
              </a:lnSpc>
              <a:buClr>
                <a:schemeClr val="accent1"/>
              </a:buClr>
              <a:buFont typeface="Wingdings" panose="05000000000000000000" pitchFamily="2" charset="2"/>
              <a:buChar char="§"/>
            </a:pPr>
            <a:r>
              <a:rPr lang="en-IN" b="1" dirty="0">
                <a:latin typeface="Book Antiqua" panose="02040602050305030304" pitchFamily="18" charset="0"/>
              </a:rPr>
              <a:t>Open CV                     </a:t>
            </a:r>
            <a:r>
              <a:rPr lang="en-IN" dirty="0">
                <a:latin typeface="Book Antiqua" panose="02040602050305030304" pitchFamily="18" charset="0"/>
              </a:rPr>
              <a:t> : </a:t>
            </a:r>
            <a:r>
              <a:rPr lang="en-IN" dirty="0">
                <a:latin typeface="Times New Roman" panose="02020603050405020304" pitchFamily="18" charset="0"/>
                <a:cs typeface="Times New Roman" panose="02020603050405020304" pitchFamily="18" charset="0"/>
              </a:rPr>
              <a:t>Framework used for training the YOLO model   </a:t>
            </a:r>
          </a:p>
          <a:p>
            <a:pPr marL="742950" lvl="1" indent="-285750">
              <a:lnSpc>
                <a:spcPct val="200000"/>
              </a:lnSpc>
              <a:buClr>
                <a:schemeClr val="accent1"/>
              </a:buClr>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Ultralytics</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Efficient tool for working in computer vision and ML that can help create 				       accurate object detection models.</a:t>
            </a:r>
            <a:endParaRPr lang="en-IN" dirty="0">
              <a:latin typeface="Times New Roman" panose="02020603050405020304" pitchFamily="18" charset="0"/>
              <a:cs typeface="Times New Roman" panose="02020603050405020304" pitchFamily="18" charset="0"/>
            </a:endParaRPr>
          </a:p>
          <a:p>
            <a:pPr marL="742950" lvl="1" indent="-285750">
              <a:lnSpc>
                <a:spcPct val="200000"/>
              </a:lnSpc>
              <a:buClr>
                <a:schemeClr val="accent1"/>
              </a:buClr>
              <a:buFont typeface="Wingdings" panose="05000000000000000000" pitchFamily="2" charset="2"/>
              <a:buChar char="§"/>
            </a:pPr>
            <a:r>
              <a:rPr lang="en-IN" b="1" dirty="0">
                <a:latin typeface="Book Antiqua" panose="02040602050305030304" pitchFamily="18" charset="0"/>
              </a:rPr>
              <a:t>YOLO                          </a:t>
            </a:r>
            <a:r>
              <a:rPr lang="en-IN" dirty="0">
                <a:latin typeface="Book Antiqua" panose="02040602050305030304" pitchFamily="18" charset="0"/>
              </a:rPr>
              <a:t> : </a:t>
            </a:r>
            <a:r>
              <a:rPr lang="en-IN" dirty="0">
                <a:latin typeface="Times New Roman" panose="02020603050405020304" pitchFamily="18" charset="0"/>
                <a:cs typeface="Times New Roman" panose="02020603050405020304" pitchFamily="18" charset="0"/>
              </a:rPr>
              <a:t>You Only Look Once for detecting the object (Helmet).</a:t>
            </a:r>
          </a:p>
          <a:p>
            <a:pPr marL="742950" lvl="1" indent="-285750">
              <a:lnSpc>
                <a:spcPct val="200000"/>
              </a:lnSpc>
              <a:buClr>
                <a:schemeClr val="accent1"/>
              </a:buClr>
              <a:buFont typeface="Wingdings" panose="05000000000000000000" pitchFamily="2" charset="2"/>
              <a:buChar char="§"/>
            </a:pPr>
            <a:r>
              <a:rPr lang="en-IN" b="1" dirty="0">
                <a:latin typeface="Book Antiqua" panose="02040602050305030304" pitchFamily="18" charset="0"/>
              </a:rPr>
              <a:t>Pandas	    	   </a:t>
            </a:r>
            <a:r>
              <a:rPr lang="en-IN" dirty="0">
                <a:latin typeface="Book Antiqua" panose="02040602050305030304" pitchFamily="18" charset="0"/>
              </a:rPr>
              <a:t> : </a:t>
            </a:r>
            <a:r>
              <a:rPr lang="en-IN" dirty="0">
                <a:latin typeface="Times New Roman" panose="02020603050405020304" pitchFamily="18" charset="0"/>
                <a:cs typeface="Times New Roman" panose="02020603050405020304" pitchFamily="18" charset="0"/>
              </a:rPr>
              <a:t>Library used in python for accessing csv/xml files. </a:t>
            </a:r>
          </a:p>
          <a:p>
            <a:pPr marL="742950" lvl="1" indent="-285750">
              <a:lnSpc>
                <a:spcPct val="200000"/>
              </a:lnSpc>
              <a:buClr>
                <a:schemeClr val="accent1"/>
              </a:buClr>
              <a:buFont typeface="Wingdings" panose="05000000000000000000" pitchFamily="2" charset="2"/>
              <a:buChar char="§"/>
            </a:pPr>
            <a:r>
              <a:rPr lang="en-IN" b="1" dirty="0">
                <a:latin typeface="Book Antiqua" panose="02040602050305030304" pitchFamily="18" charset="0"/>
              </a:rPr>
              <a:t>NumPy</a:t>
            </a:r>
            <a:r>
              <a:rPr lang="en-IN" dirty="0">
                <a:latin typeface="Book Antiqua" panose="02040602050305030304" pitchFamily="18" charset="0"/>
              </a:rPr>
              <a:t> 	           	    : </a:t>
            </a:r>
            <a:r>
              <a:rPr lang="en-IN" dirty="0">
                <a:latin typeface="Times New Roman" panose="02020603050405020304" pitchFamily="18" charset="0"/>
                <a:cs typeface="Times New Roman" panose="02020603050405020304" pitchFamily="18" charset="0"/>
              </a:rPr>
              <a:t>Library in python used for accessing images in array format</a:t>
            </a:r>
          </a:p>
          <a:p>
            <a:pPr marL="742950" lvl="1" indent="-285750">
              <a:lnSpc>
                <a:spcPct val="200000"/>
              </a:lnSpc>
              <a:buClr>
                <a:schemeClr val="accent1"/>
              </a:buClr>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Raspberry Pi OS          </a:t>
            </a:r>
            <a:r>
              <a:rPr lang="en-IN" dirty="0">
                <a:latin typeface="Times New Roman" panose="02020603050405020304" pitchFamily="18" charset="0"/>
                <a:cs typeface="Times New Roman" panose="02020603050405020304" pitchFamily="18" charset="0"/>
              </a:rPr>
              <a:t>: Raspberry Pi Operating System for controlling the multiple operations.</a:t>
            </a:r>
          </a:p>
          <a:p>
            <a:pPr marL="742950" lvl="1" indent="-285750">
              <a:lnSpc>
                <a:spcPct val="200000"/>
              </a:lnSpc>
              <a:buClr>
                <a:schemeClr val="accent1"/>
              </a:buClr>
              <a:buFont typeface="Wingdings" panose="05000000000000000000" pitchFamily="2" charset="2"/>
              <a:buChar char="§"/>
            </a:pPr>
            <a:r>
              <a:rPr lang="en-IN" b="1" dirty="0">
                <a:latin typeface="Times New Roman" panose="02020603050405020304" pitchFamily="18" charset="0"/>
                <a:cs typeface="Times New Roman" panose="02020603050405020304" pitchFamily="18" charset="0"/>
              </a:rPr>
              <a:t>Raspberry Pi Camera </a:t>
            </a:r>
            <a:r>
              <a:rPr lang="en-IN" dirty="0">
                <a:latin typeface="Times New Roman" panose="02020603050405020304" pitchFamily="18" charset="0"/>
                <a:cs typeface="Times New Roman" panose="02020603050405020304" pitchFamily="18" charset="0"/>
              </a:rPr>
              <a:t>: Camera used for continuous imaging of rider.</a:t>
            </a:r>
            <a:endParaRPr lang="en-IN" b="1" dirty="0">
              <a:latin typeface="Times New Roman" panose="02020603050405020304" pitchFamily="18" charset="0"/>
              <a:cs typeface="Times New Roman" panose="02020603050405020304" pitchFamily="18" charset="0"/>
            </a:endParaRPr>
          </a:p>
        </p:txBody>
      </p:sp>
      <p:sp>
        <p:nvSpPr>
          <p:cNvPr id="4" name="Footer Placeholder 10">
            <a:extLst>
              <a:ext uri="{FF2B5EF4-FFF2-40B4-BE49-F238E27FC236}">
                <a16:creationId xmlns:a16="http://schemas.microsoft.com/office/drawing/2014/main" id="{73371BDA-E17E-2D7A-1A05-EE914BDFACAE}"/>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A51A17AA-4CA5-A5C5-5F35-09B5EE2D6599}"/>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925168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18</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4926106" y="733471"/>
            <a:ext cx="1806905"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MODULES</a:t>
            </a:r>
          </a:p>
        </p:txBody>
      </p:sp>
      <p:sp>
        <p:nvSpPr>
          <p:cNvPr id="7" name="TextBox 6">
            <a:extLst>
              <a:ext uri="{FF2B5EF4-FFF2-40B4-BE49-F238E27FC236}">
                <a16:creationId xmlns:a16="http://schemas.microsoft.com/office/drawing/2014/main" id="{1618649D-0B96-0FAD-8627-1F0365BA0883}"/>
              </a:ext>
            </a:extLst>
          </p:cNvPr>
          <p:cNvSpPr txBox="1"/>
          <p:nvPr/>
        </p:nvSpPr>
        <p:spPr>
          <a:xfrm>
            <a:off x="1049044" y="1306370"/>
            <a:ext cx="10093911" cy="4460837"/>
          </a:xfrm>
          <a:prstGeom prst="rect">
            <a:avLst/>
          </a:prstGeom>
          <a:noFill/>
        </p:spPr>
        <p:txBody>
          <a:bodyPr wrap="square" rtlCol="0">
            <a:spAutoFit/>
          </a:bodyPr>
          <a:lstStyle/>
          <a:p>
            <a:pPr algn="just">
              <a:lnSpc>
                <a:spcPct val="150000"/>
              </a:lnSpc>
              <a:buClr>
                <a:srgbClr val="7030A0"/>
              </a:buCl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Our project aims to enforce helmet usage through a combination of deep learning techniques and IoT components. The project can be divided into two main modules:</a:t>
            </a:r>
          </a:p>
          <a:p>
            <a:pPr algn="just">
              <a:lnSpc>
                <a:spcPct val="150000"/>
              </a:lnSpc>
              <a:buClr>
                <a:srgbClr val="7030A0"/>
              </a:buClr>
            </a:pPr>
            <a:endParaRPr lang="en-IN"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buClr>
                <a:srgbClr val="7030A0"/>
              </a:buCl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1. Helmet Detection Module:</a:t>
            </a: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module utilizes deep learning techniques, specifically YOLO (You Only Look Once) and CNN (Convolutional Neural Networks), to detect whether a rider is wearing a helmet.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YOLO:</a:t>
            </a: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buClr>
                <a:srgbClr val="7030A0"/>
              </a:buClr>
            </a:pPr>
            <a:r>
              <a:rPr lang="en-US" dirty="0">
                <a:latin typeface="Times New Roman" panose="02020603050405020304" pitchFamily="18" charset="0"/>
                <a:ea typeface="Calibri" panose="020F0502020204030204" pitchFamily="34" charset="0"/>
                <a:cs typeface="Times New Roman" panose="02020603050405020304" pitchFamily="18" charset="0"/>
              </a:rPr>
              <a:t>YOLO (You Only Look Once) is a Convolutional Neural Network (CNN) used for efficient object detection in computer vision. Unlike traditional methods, YOLO treats object detection as a single regression problem, predicting bounding boxes and class probabilities for multiple objects simultaneously. It divides input images into grid cells, predicting bounding boxes and class probabilities within each cell.</a:t>
            </a: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1576298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19</a:t>
            </a:fld>
            <a:endParaRPr lang="en-IN"/>
          </a:p>
        </p:txBody>
      </p:sp>
      <p:sp>
        <p:nvSpPr>
          <p:cNvPr id="7" name="TextBox 6">
            <a:extLst>
              <a:ext uri="{FF2B5EF4-FFF2-40B4-BE49-F238E27FC236}">
                <a16:creationId xmlns:a16="http://schemas.microsoft.com/office/drawing/2014/main" id="{1618649D-0B96-0FAD-8627-1F0365BA0883}"/>
              </a:ext>
            </a:extLst>
          </p:cNvPr>
          <p:cNvSpPr txBox="1"/>
          <p:nvPr/>
        </p:nvSpPr>
        <p:spPr>
          <a:xfrm>
            <a:off x="1049044" y="1306370"/>
            <a:ext cx="5311415" cy="4329390"/>
          </a:xfrm>
          <a:prstGeom prst="rect">
            <a:avLst/>
          </a:prstGeom>
          <a:noFill/>
        </p:spPr>
        <p:txBody>
          <a:bodyPr wrap="square" rtlCol="0">
            <a:spAutoFit/>
          </a:bodyPr>
          <a:lstStyle/>
          <a:p>
            <a:pPr>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Model Creation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We gathered a dataset comprising images of riders with and without helmets to train our model to distinguish between helmeted and non-helmeted individuals. Employing the YOLO algorithm, we trained the model by iteratively adjusting its parameters and optimizing it for precise helmet detection. Rigorous testing validated the model's accuracy and reliability across diverse real-world scenarios, ensuring its ability to correctly identify helmets on unseen data. Subsequently, we implemented the detection code, enabling real-time detection of helmets from video streams or images captured by a camera, thus offering a comprehensive solution for enhancing safety in various environments.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pic>
        <p:nvPicPr>
          <p:cNvPr id="10" name="Picture 9">
            <a:extLst>
              <a:ext uri="{FF2B5EF4-FFF2-40B4-BE49-F238E27FC236}">
                <a16:creationId xmlns:a16="http://schemas.microsoft.com/office/drawing/2014/main" id="{E01CC512-D7BC-7044-0AA1-664AAC011399}"/>
              </a:ext>
            </a:extLst>
          </p:cNvPr>
          <p:cNvPicPr>
            <a:picLocks noChangeAspect="1"/>
          </p:cNvPicPr>
          <p:nvPr/>
        </p:nvPicPr>
        <p:blipFill rotWithShape="1">
          <a:blip r:embed="rId2">
            <a:extLst>
              <a:ext uri="{28A0092B-C50C-407E-A947-70E740481C1C}">
                <a14:useLocalDpi xmlns:a14="http://schemas.microsoft.com/office/drawing/2010/main" val="0"/>
              </a:ext>
            </a:extLst>
          </a:blip>
          <a:srcRect l="6374" r="2642"/>
          <a:stretch/>
        </p:blipFill>
        <p:spPr>
          <a:xfrm>
            <a:off x="6360459" y="1602685"/>
            <a:ext cx="5602942" cy="4033075"/>
          </a:xfrm>
          <a:prstGeom prst="rect">
            <a:avLst/>
          </a:prstGeom>
        </p:spPr>
      </p:pic>
    </p:spTree>
    <p:extLst>
      <p:ext uri="{BB962C8B-B14F-4D97-AF65-F5344CB8AC3E}">
        <p14:creationId xmlns:p14="http://schemas.microsoft.com/office/powerpoint/2010/main" val="1131468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2DAE-93B7-442B-AB3E-6A1DFEC23361}"/>
              </a:ext>
            </a:extLst>
          </p:cNvPr>
          <p:cNvSpPr>
            <a:spLocks noGrp="1"/>
          </p:cNvSpPr>
          <p:nvPr>
            <p:ph type="title"/>
          </p:nvPr>
        </p:nvSpPr>
        <p:spPr>
          <a:xfrm>
            <a:off x="838200" y="132443"/>
            <a:ext cx="10515600" cy="731520"/>
          </a:xfrm>
        </p:spPr>
        <p:txBody>
          <a:bodyPr/>
          <a:lstStyle/>
          <a:p>
            <a:r>
              <a:rPr lang="en-IN" dirty="0">
                <a:solidFill>
                  <a:schemeClr val="accent1">
                    <a:lumMod val="75000"/>
                  </a:schemeClr>
                </a:solidFill>
                <a:latin typeface="Book Antiqua" panose="02040602050305030304" pitchFamily="18" charset="0"/>
                <a:cs typeface="Times New Roman" panose="02020603050405020304" pitchFamily="18" charset="0"/>
              </a:rPr>
              <a:t>                            </a:t>
            </a:r>
            <a:r>
              <a:rPr lang="en-IN" sz="2400" b="1" dirty="0">
                <a:solidFill>
                  <a:schemeClr val="accent1">
                    <a:lumMod val="75000"/>
                  </a:schemeClr>
                </a:solidFill>
                <a:latin typeface="Book Antiqua" panose="02040602050305030304" pitchFamily="18" charset="0"/>
                <a:cs typeface="Times New Roman" panose="02020603050405020304" pitchFamily="18" charset="0"/>
              </a:rPr>
              <a:t>CONTENTS</a:t>
            </a:r>
            <a:endParaRPr lang="en-IN" sz="2800" b="1" dirty="0">
              <a:solidFill>
                <a:schemeClr val="accent1">
                  <a:lumMod val="75000"/>
                </a:schemeClr>
              </a:solidFill>
              <a:latin typeface="Book Antiqua" panose="0204060205030503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993A7735-4436-4DDD-A2EA-252051D8DDD1}"/>
              </a:ext>
            </a:extLst>
          </p:cNvPr>
          <p:cNvSpPr>
            <a:spLocks noGrp="1"/>
          </p:cNvSpPr>
          <p:nvPr>
            <p:ph type="sldNum" sz="quarter" idx="12"/>
          </p:nvPr>
        </p:nvSpPr>
        <p:spPr>
          <a:xfrm>
            <a:off x="8610600" y="6365434"/>
            <a:ext cx="2743200" cy="365125"/>
          </a:xfrm>
        </p:spPr>
        <p:txBody>
          <a:bodyPr/>
          <a:lstStyle/>
          <a:p>
            <a:fld id="{AE5629FF-3FC9-4ED2-8167-F1E9CD28EC76}" type="slidenum">
              <a:rPr lang="en-IN" smtClean="0">
                <a:latin typeface="Times New Roman" panose="02020603050405020304" pitchFamily="18" charset="0"/>
                <a:cs typeface="Times New Roman" panose="02020603050405020304" pitchFamily="18" charset="0"/>
              </a:rPr>
              <a:pPr/>
              <a:t>2</a:t>
            </a:fld>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294154C-098F-454D-ACAB-19585C96B82E}"/>
              </a:ext>
            </a:extLst>
          </p:cNvPr>
          <p:cNvSpPr>
            <a:spLocks noGrp="1"/>
          </p:cNvSpPr>
          <p:nvPr/>
        </p:nvSpPr>
        <p:spPr>
          <a:xfrm>
            <a:off x="2009219" y="587466"/>
            <a:ext cx="8173562" cy="5320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spcBef>
                <a:spcPts val="0"/>
              </a:spcBef>
              <a:spcAft>
                <a:spcPts val="500"/>
              </a:spcAft>
              <a:buClr>
                <a:schemeClr val="accent1">
                  <a:lumMod val="75000"/>
                </a:schemeClr>
              </a:buClr>
              <a:buSzPct val="55000"/>
              <a:buFont typeface="Wingdings" panose="05000000000000000000" pitchFamily="2" charset="2"/>
              <a:buChar char="q"/>
            </a:pPr>
            <a:r>
              <a:rPr lang="en-IN" dirty="0">
                <a:solidFill>
                  <a:schemeClr val="tx1"/>
                </a:solidFill>
                <a:latin typeface="Constantia" panose="02030602050306030303" pitchFamily="18" charset="0"/>
              </a:rPr>
              <a:t>Abstract</a:t>
            </a:r>
          </a:p>
          <a:p>
            <a:pPr>
              <a:spcBef>
                <a:spcPts val="0"/>
              </a:spcBef>
              <a:spcAft>
                <a:spcPts val="500"/>
              </a:spcAft>
              <a:buClr>
                <a:schemeClr val="accent1">
                  <a:lumMod val="75000"/>
                </a:schemeClr>
              </a:buClr>
              <a:buSzPct val="55000"/>
              <a:buFont typeface="Wingdings" panose="05000000000000000000" pitchFamily="2" charset="2"/>
              <a:buChar char="q"/>
            </a:pPr>
            <a:r>
              <a:rPr lang="en-IN" dirty="0">
                <a:solidFill>
                  <a:schemeClr val="tx1"/>
                </a:solidFill>
                <a:latin typeface="Constantia" panose="02030602050306030303" pitchFamily="18" charset="0"/>
              </a:rPr>
              <a:t>Introduction</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latin typeface="Constantia" panose="02030602050306030303" pitchFamily="18" charset="0"/>
              </a:rPr>
              <a:t>Problem statement</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effectLst/>
                <a:latin typeface="Constantia" panose="02030602050306030303" pitchFamily="18" charset="0"/>
                <a:ea typeface="Times New Roman" panose="02020603050405020304" pitchFamily="18" charset="0"/>
              </a:rPr>
              <a:t>Aim &amp; Objective of the project</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latin typeface="Constantia" panose="02030602050306030303" pitchFamily="18" charset="0"/>
                <a:ea typeface="Times New Roman" panose="02020603050405020304" pitchFamily="18" charset="0"/>
              </a:rPr>
              <a:t>Existing System and Disadvantages</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latin typeface="Constantia" panose="02030602050306030303" pitchFamily="18" charset="0"/>
              </a:rPr>
              <a:t>Proposed system and Advantages</a:t>
            </a:r>
          </a:p>
          <a:p>
            <a:pPr lvl="1">
              <a:spcBef>
                <a:spcPts val="0"/>
              </a:spcBef>
              <a:spcAft>
                <a:spcPts val="500"/>
              </a:spcAft>
              <a:buClr>
                <a:schemeClr val="accent1">
                  <a:lumMod val="75000"/>
                </a:schemeClr>
              </a:buClr>
              <a:buSzPct val="100000"/>
              <a:buFont typeface="Wingdings" panose="05000000000000000000" pitchFamily="2" charset="2"/>
              <a:buChar char="§"/>
              <a:defRPr/>
            </a:pPr>
            <a:r>
              <a:rPr lang="en-IN" sz="1800" dirty="0">
                <a:solidFill>
                  <a:schemeClr val="tx1"/>
                </a:solidFill>
                <a:effectLst/>
                <a:latin typeface="Constantia" panose="02030602050306030303" pitchFamily="18" charset="0"/>
                <a:ea typeface="Times New Roman" panose="02020603050405020304" pitchFamily="18" charset="0"/>
              </a:rPr>
              <a:t>Literature Survey Comparison Table</a:t>
            </a:r>
          </a:p>
          <a:p>
            <a:pPr>
              <a:spcBef>
                <a:spcPts val="0"/>
              </a:spcBef>
              <a:spcAft>
                <a:spcPts val="500"/>
              </a:spcAft>
              <a:buClr>
                <a:srgbClr val="2F5597"/>
              </a:buClr>
              <a:buSzPct val="55000"/>
              <a:buFont typeface="Wingdings" panose="05000000000000000000" pitchFamily="2" charset="2"/>
              <a:buChar char="q"/>
            </a:pPr>
            <a:r>
              <a:rPr lang="en-IN" dirty="0">
                <a:solidFill>
                  <a:schemeClr val="tx1"/>
                </a:solidFill>
                <a:latin typeface="Constantia" panose="02030602050306030303" pitchFamily="18" charset="0"/>
              </a:rPr>
              <a:t>Requirement Analysis(SRS/HRS)</a:t>
            </a:r>
          </a:p>
          <a:p>
            <a:pPr>
              <a:spcBef>
                <a:spcPts val="0"/>
              </a:spcBef>
              <a:spcAft>
                <a:spcPts val="500"/>
              </a:spcAft>
              <a:buClr>
                <a:srgbClr val="2F5597"/>
              </a:buClr>
              <a:buSzPct val="55000"/>
              <a:buFont typeface="Wingdings" panose="05000000000000000000" pitchFamily="2" charset="2"/>
              <a:buChar char="q"/>
            </a:pPr>
            <a:r>
              <a:rPr lang="en-IN" dirty="0">
                <a:solidFill>
                  <a:schemeClr val="tx1"/>
                </a:solidFill>
                <a:latin typeface="Constantia" panose="02030602050306030303" pitchFamily="18" charset="0"/>
              </a:rPr>
              <a:t>Project Flow</a:t>
            </a:r>
          </a:p>
          <a:p>
            <a:pPr>
              <a:spcBef>
                <a:spcPts val="0"/>
              </a:spcBef>
              <a:spcAft>
                <a:spcPts val="500"/>
              </a:spcAft>
              <a:buClr>
                <a:srgbClr val="2F5597"/>
              </a:buClr>
              <a:buSzPct val="55000"/>
              <a:buFont typeface="Wingdings" panose="05000000000000000000" pitchFamily="2" charset="2"/>
              <a:buChar char="q"/>
            </a:pPr>
            <a:r>
              <a:rPr lang="en-IN" dirty="0">
                <a:solidFill>
                  <a:schemeClr val="tx1"/>
                </a:solidFill>
                <a:latin typeface="Constantia" panose="02030602050306030303" pitchFamily="18" charset="0"/>
              </a:rPr>
              <a:t>Technology/Algorithm Used</a:t>
            </a:r>
          </a:p>
          <a:p>
            <a:pPr>
              <a:spcBef>
                <a:spcPts val="0"/>
              </a:spcBef>
              <a:spcAft>
                <a:spcPts val="500"/>
              </a:spcAft>
              <a:buClr>
                <a:srgbClr val="2F5597"/>
              </a:buClr>
              <a:buSzPct val="55000"/>
              <a:buFont typeface="Wingdings" panose="05000000000000000000" pitchFamily="2" charset="2"/>
              <a:buChar char="q"/>
            </a:pPr>
            <a:r>
              <a:rPr lang="en-IN" dirty="0">
                <a:solidFill>
                  <a:schemeClr val="tx1"/>
                </a:solidFill>
                <a:latin typeface="Constantia" panose="02030602050306030303" pitchFamily="18" charset="0"/>
              </a:rPr>
              <a:t>Modules</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Detailed Design</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UML Diagrams </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Testing and Test cases</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Results/Screens</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Conclusion and scope for future work</a:t>
            </a:r>
          </a:p>
          <a:p>
            <a:pPr>
              <a:spcBef>
                <a:spcPts val="0"/>
              </a:spcBef>
              <a:spcAft>
                <a:spcPts val="500"/>
              </a:spcAft>
              <a:buClr>
                <a:srgbClr val="2F5597"/>
              </a:buClr>
              <a:buSzPct val="55000"/>
              <a:buFont typeface="Wingdings" panose="05000000000000000000" pitchFamily="2" charset="2"/>
              <a:buChar char="q"/>
            </a:pPr>
            <a:r>
              <a:rPr lang="en-US" dirty="0">
                <a:solidFill>
                  <a:schemeClr val="tx1"/>
                </a:solidFill>
                <a:latin typeface="Constantia" panose="02030602050306030303" pitchFamily="18" charset="0"/>
              </a:rPr>
              <a:t>References</a:t>
            </a:r>
          </a:p>
        </p:txBody>
      </p:sp>
      <p:sp>
        <p:nvSpPr>
          <p:cNvPr id="5" name="Footer Placeholder 10">
            <a:extLst>
              <a:ext uri="{FF2B5EF4-FFF2-40B4-BE49-F238E27FC236}">
                <a16:creationId xmlns:a16="http://schemas.microsoft.com/office/drawing/2014/main" id="{0E0CA9E6-64D6-21C5-FC3E-1DA3056BC126}"/>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187A44BA-414D-70D8-76AE-56ED142577D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467777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20</a:t>
            </a:fld>
            <a:endParaRPr lang="en-IN"/>
          </a:p>
        </p:txBody>
      </p:sp>
      <p:sp>
        <p:nvSpPr>
          <p:cNvPr id="7" name="TextBox 6">
            <a:extLst>
              <a:ext uri="{FF2B5EF4-FFF2-40B4-BE49-F238E27FC236}">
                <a16:creationId xmlns:a16="http://schemas.microsoft.com/office/drawing/2014/main" id="{1618649D-0B96-0FAD-8627-1F0365BA0883}"/>
              </a:ext>
            </a:extLst>
          </p:cNvPr>
          <p:cNvSpPr txBox="1"/>
          <p:nvPr/>
        </p:nvSpPr>
        <p:spPr>
          <a:xfrm>
            <a:off x="1049044" y="1306370"/>
            <a:ext cx="4652509" cy="4431983"/>
          </a:xfrm>
          <a:prstGeom prst="rect">
            <a:avLst/>
          </a:prstGeom>
          <a:noFill/>
        </p:spPr>
        <p:txBody>
          <a:bodyPr wrap="square" rtlCol="0">
            <a:spAutoFit/>
          </a:bodyPr>
          <a:lstStyle/>
          <a:p>
            <a:pPr lvl="0"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2</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IOT Integration module: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Raspberry Pi 4 Model B</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This serves as the central microcontroller unit responsible for processing data from the camera and controlling the bike's engine (represented by a DC motor). The Raspberry Pi provides the computational power necessary for running the detection algorithm and making decisions based on the results.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Raspberry Pi Camera</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The Raspberry Pi is equipped with a Pi Camera module, which captures a live video feed of the rider. This feed is then processed by the detection algorithm to determine whether a helmet is present.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pic>
        <p:nvPicPr>
          <p:cNvPr id="1026" name="Picture 2" descr="Buy a Raspberry Pi 4 Model B – Raspberry Pi">
            <a:extLst>
              <a:ext uri="{FF2B5EF4-FFF2-40B4-BE49-F238E27FC236}">
                <a16:creationId xmlns:a16="http://schemas.microsoft.com/office/drawing/2014/main" id="{F3ED9E9A-0A03-1C82-AECD-E5635301D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060" y="1671495"/>
            <a:ext cx="3417234" cy="2034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spberry Pi Camera Module V2.1 Raspberry Pi | Raspberry Pi, Camera Module  , CSI-2 with 3280 x 2464 pixels Resolution | 913-2664 | RS Components">
            <a:extLst>
              <a:ext uri="{FF2B5EF4-FFF2-40B4-BE49-F238E27FC236}">
                <a16:creationId xmlns:a16="http://schemas.microsoft.com/office/drawing/2014/main" id="{30A3E2E2-E425-3FF7-E269-1EFC5A2ED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937" y="4125508"/>
            <a:ext cx="1917326" cy="14160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8CBB48-FBBB-EBD0-4FF8-3E82EBB1DA54}"/>
              </a:ext>
            </a:extLst>
          </p:cNvPr>
          <p:cNvSpPr txBox="1"/>
          <p:nvPr/>
        </p:nvSpPr>
        <p:spPr>
          <a:xfrm>
            <a:off x="7589962" y="3654281"/>
            <a:ext cx="1625600" cy="261610"/>
          </a:xfrm>
          <a:prstGeom prst="rect">
            <a:avLst/>
          </a:prstGeom>
          <a:noFill/>
        </p:spPr>
        <p:txBody>
          <a:bodyPr wrap="square" rtlCol="0">
            <a:spAutoFit/>
          </a:bodyPr>
          <a:lstStyle/>
          <a:p>
            <a:r>
              <a:rPr lang="en-IN" sz="1100" dirty="0">
                <a:effectLst/>
                <a:latin typeface="Times New Roman" panose="02020603050405020304" pitchFamily="18" charset="0"/>
                <a:ea typeface="Times New Roman" panose="02020603050405020304" pitchFamily="18" charset="0"/>
                <a:cs typeface="Times New Roman" panose="02020603050405020304" pitchFamily="18" charset="0"/>
              </a:rPr>
              <a:t>Raspberry Pi 4 Model B</a:t>
            </a:r>
            <a:endParaRPr lang="en-IN" sz="1100" dirty="0"/>
          </a:p>
        </p:txBody>
      </p:sp>
      <p:sp>
        <p:nvSpPr>
          <p:cNvPr id="8" name="TextBox 7">
            <a:extLst>
              <a:ext uri="{FF2B5EF4-FFF2-40B4-BE49-F238E27FC236}">
                <a16:creationId xmlns:a16="http://schemas.microsoft.com/office/drawing/2014/main" id="{82E73F7D-D8A7-5D25-9C5F-442C2E27F40D}"/>
              </a:ext>
            </a:extLst>
          </p:cNvPr>
          <p:cNvSpPr txBox="1"/>
          <p:nvPr/>
        </p:nvSpPr>
        <p:spPr>
          <a:xfrm>
            <a:off x="7651937" y="5576428"/>
            <a:ext cx="1625600" cy="261610"/>
          </a:xfrm>
          <a:prstGeom prst="rect">
            <a:avLst/>
          </a:prstGeom>
          <a:noFill/>
        </p:spPr>
        <p:txBody>
          <a:bodyPr wrap="square" rtlCol="0">
            <a:spAutoFit/>
          </a:bodyPr>
          <a:lstStyle/>
          <a:p>
            <a:r>
              <a:rPr lang="en-IN" sz="1100" dirty="0">
                <a:effectLst/>
                <a:latin typeface="Times New Roman" panose="02020603050405020304" pitchFamily="18" charset="0"/>
                <a:ea typeface="Times New Roman" panose="02020603050405020304" pitchFamily="18" charset="0"/>
                <a:cs typeface="Times New Roman" panose="02020603050405020304" pitchFamily="18" charset="0"/>
              </a:rPr>
              <a:t>Raspberry Pi Camera</a:t>
            </a:r>
            <a:endParaRPr lang="en-IN" sz="1100" dirty="0"/>
          </a:p>
        </p:txBody>
      </p:sp>
    </p:spTree>
    <p:extLst>
      <p:ext uri="{BB962C8B-B14F-4D97-AF65-F5344CB8AC3E}">
        <p14:creationId xmlns:p14="http://schemas.microsoft.com/office/powerpoint/2010/main" val="3057597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21</a:t>
            </a:fld>
            <a:endParaRPr lang="en-IN"/>
          </a:p>
        </p:txBody>
      </p:sp>
      <p:sp>
        <p:nvSpPr>
          <p:cNvPr id="7" name="TextBox 6">
            <a:extLst>
              <a:ext uri="{FF2B5EF4-FFF2-40B4-BE49-F238E27FC236}">
                <a16:creationId xmlns:a16="http://schemas.microsoft.com/office/drawing/2014/main" id="{1618649D-0B96-0FAD-8627-1F0365BA0883}"/>
              </a:ext>
            </a:extLst>
          </p:cNvPr>
          <p:cNvSpPr txBox="1"/>
          <p:nvPr/>
        </p:nvSpPr>
        <p:spPr>
          <a:xfrm>
            <a:off x="1049045" y="1306370"/>
            <a:ext cx="4221456" cy="3736664"/>
          </a:xfrm>
          <a:prstGeom prst="rect">
            <a:avLst/>
          </a:prstGeom>
          <a:noFill/>
        </p:spPr>
        <p:txBody>
          <a:bodyPr wrap="square" rtlCol="0">
            <a:spAutoFit/>
          </a:bodyPr>
          <a:lstStyle/>
          <a:p>
            <a:pPr algn="just">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DC Motor</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 Direct Current  motor is one which converts direct current, electrical energy into mechanical energy which has a class of rotary electrical machines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Indication Components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 alert the rider when a helmet is not detected, we utilize LCD screens, LEDs, and buzzers. These components provide visual and auditory cues, ensuring immediate awareness of the safety violation. An external power supply is also employed to power these indication devices.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3" name="TextBox 2">
            <a:extLst>
              <a:ext uri="{FF2B5EF4-FFF2-40B4-BE49-F238E27FC236}">
                <a16:creationId xmlns:a16="http://schemas.microsoft.com/office/drawing/2014/main" id="{368CBB48-FBBB-EBD0-4FF8-3E82EBB1DA54}"/>
              </a:ext>
            </a:extLst>
          </p:cNvPr>
          <p:cNvSpPr txBox="1"/>
          <p:nvPr/>
        </p:nvSpPr>
        <p:spPr>
          <a:xfrm>
            <a:off x="6046928" y="2578100"/>
            <a:ext cx="828581" cy="276999"/>
          </a:xfrm>
          <a:prstGeom prst="rect">
            <a:avLst/>
          </a:prstGeom>
          <a:noFill/>
        </p:spPr>
        <p:txBody>
          <a:bodyPr wrap="square" rtlCol="0">
            <a:spAutoFit/>
          </a:bodyPr>
          <a:lstStyle/>
          <a:p>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DC Motor</a:t>
            </a:r>
            <a:endParaRPr lang="en-IN" sz="1200" dirty="0"/>
          </a:p>
        </p:txBody>
      </p:sp>
      <p:sp>
        <p:nvSpPr>
          <p:cNvPr id="8" name="TextBox 7">
            <a:extLst>
              <a:ext uri="{FF2B5EF4-FFF2-40B4-BE49-F238E27FC236}">
                <a16:creationId xmlns:a16="http://schemas.microsoft.com/office/drawing/2014/main" id="{82E73F7D-D8A7-5D25-9C5F-442C2E27F40D}"/>
              </a:ext>
            </a:extLst>
          </p:cNvPr>
          <p:cNvSpPr txBox="1"/>
          <p:nvPr/>
        </p:nvSpPr>
        <p:spPr>
          <a:xfrm>
            <a:off x="7670800" y="2847320"/>
            <a:ext cx="1422400" cy="276999"/>
          </a:xfrm>
          <a:prstGeom prst="rect">
            <a:avLst/>
          </a:prstGeom>
          <a:noFill/>
        </p:spPr>
        <p:txBody>
          <a:bodyPr wrap="square" rtlCol="0">
            <a:spAutoFit/>
          </a:bodyPr>
          <a:lstStyle/>
          <a:p>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LCD Screen 16x2</a:t>
            </a:r>
            <a:endParaRPr lang="en-IN" sz="1200" dirty="0"/>
          </a:p>
        </p:txBody>
      </p:sp>
      <p:pic>
        <p:nvPicPr>
          <p:cNvPr id="2050" name="Picture 2" descr="toy &lt;50 W DC Motor Small Size 3 to 9V, 3000RPM, &lt;100 V at Rs 45 in Nagpur |  ID: 12388061791">
            <a:extLst>
              <a:ext uri="{FF2B5EF4-FFF2-40B4-BE49-F238E27FC236}">
                <a16:creationId xmlns:a16="http://schemas.microsoft.com/office/drawing/2014/main" id="{420BB3C9-D28B-E5BD-A398-1235BE9ED6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7" t="7916" r="16250" b="15417"/>
          <a:stretch/>
        </p:blipFill>
        <p:spPr bwMode="auto">
          <a:xfrm>
            <a:off x="5753428" y="1146962"/>
            <a:ext cx="1415582" cy="14311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CD 16x2: Pin Configuration, Features and Its Working">
            <a:extLst>
              <a:ext uri="{FF2B5EF4-FFF2-40B4-BE49-F238E27FC236}">
                <a16:creationId xmlns:a16="http://schemas.microsoft.com/office/drawing/2014/main" id="{30F18FFE-EFE0-4748-4EE5-69C4D0AF4B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5" r="10388"/>
          <a:stretch/>
        </p:blipFill>
        <p:spPr bwMode="auto">
          <a:xfrm>
            <a:off x="7328087" y="1212424"/>
            <a:ext cx="22733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xcell 40pcs 2 Colors x 20pcs 5mm Red Green LED India | Ubuy">
            <a:extLst>
              <a:ext uri="{FF2B5EF4-FFF2-40B4-BE49-F238E27FC236}">
                <a16:creationId xmlns:a16="http://schemas.microsoft.com/office/drawing/2014/main" id="{A0CB4D3B-BC9F-F2E0-00DB-1F1684E2D8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21" r="24158"/>
          <a:stretch/>
        </p:blipFill>
        <p:spPr bwMode="auto">
          <a:xfrm>
            <a:off x="10053965" y="1306370"/>
            <a:ext cx="924264" cy="1685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6313D0-FEFC-839C-D7B5-E2B12EC72870}"/>
              </a:ext>
            </a:extLst>
          </p:cNvPr>
          <p:cNvSpPr txBox="1"/>
          <p:nvPr/>
        </p:nvSpPr>
        <p:spPr>
          <a:xfrm>
            <a:off x="9900147" y="2997150"/>
            <a:ext cx="1231900" cy="276999"/>
          </a:xfrm>
          <a:prstGeom prst="rect">
            <a:avLst/>
          </a:prstGeom>
          <a:noFill/>
        </p:spPr>
        <p:txBody>
          <a:bodyPr wrap="square" rtlCol="0">
            <a:spAutoFit/>
          </a:bodyPr>
          <a:lstStyle/>
          <a:p>
            <a:pPr algn="ct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LEDs</a:t>
            </a:r>
            <a:endParaRPr lang="en-IN" sz="1200" dirty="0"/>
          </a:p>
        </p:txBody>
      </p:sp>
      <p:pic>
        <p:nvPicPr>
          <p:cNvPr id="2056" name="Picture 8" descr="Electronic Spices Big Buzzer with Small Enclosed Piezo Electronic Buzzer  Alarm 95DB with Wires Pack of 5 : Amazon.in: Industrial &amp; Scientific">
            <a:extLst>
              <a:ext uri="{FF2B5EF4-FFF2-40B4-BE49-F238E27FC236}">
                <a16:creationId xmlns:a16="http://schemas.microsoft.com/office/drawing/2014/main" id="{7ED18BB9-0854-6682-E0C8-9E93FC3F8B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03798"/>
            <a:ext cx="1859561" cy="10339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4C1955-F8CD-8231-64D7-0EB6E69668A2}"/>
              </a:ext>
            </a:extLst>
          </p:cNvPr>
          <p:cNvSpPr txBox="1"/>
          <p:nvPr/>
        </p:nvSpPr>
        <p:spPr>
          <a:xfrm>
            <a:off x="6712137" y="4516410"/>
            <a:ext cx="1231900" cy="276999"/>
          </a:xfrm>
          <a:prstGeom prst="rect">
            <a:avLst/>
          </a:prstGeom>
          <a:noFill/>
        </p:spPr>
        <p:txBody>
          <a:bodyPr wrap="square" rtlCol="0">
            <a:spAutoFit/>
          </a:bodyPr>
          <a:lstStyle/>
          <a:p>
            <a:pPr algn="ct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Buzzer</a:t>
            </a:r>
            <a:endParaRPr lang="en-IN" sz="1200" dirty="0"/>
          </a:p>
        </p:txBody>
      </p:sp>
      <p:pic>
        <p:nvPicPr>
          <p:cNvPr id="2058" name="Picture 10" descr="IoT Explorations Part 4a: A Button">
            <a:extLst>
              <a:ext uri="{FF2B5EF4-FFF2-40B4-BE49-F238E27FC236}">
                <a16:creationId xmlns:a16="http://schemas.microsoft.com/office/drawing/2014/main" id="{F8921E61-72B5-2184-6E7A-96CA181E1D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873" t="18333" r="22178" b="17709"/>
          <a:stretch/>
        </p:blipFill>
        <p:spPr bwMode="auto">
          <a:xfrm>
            <a:off x="8722145" y="3393670"/>
            <a:ext cx="1231900" cy="12131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2AEABD-CAB3-C585-0B75-A4B66757B7FE}"/>
              </a:ext>
            </a:extLst>
          </p:cNvPr>
          <p:cNvSpPr txBox="1"/>
          <p:nvPr/>
        </p:nvSpPr>
        <p:spPr>
          <a:xfrm>
            <a:off x="8668247" y="4601835"/>
            <a:ext cx="1231900" cy="276999"/>
          </a:xfrm>
          <a:prstGeom prst="rect">
            <a:avLst/>
          </a:prstGeom>
          <a:noFill/>
        </p:spPr>
        <p:txBody>
          <a:bodyPr wrap="square" rtlCol="0">
            <a:spAutoFit/>
          </a:bodyPr>
          <a:lstStyle/>
          <a:p>
            <a:pPr algn="ct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Push Button</a:t>
            </a:r>
            <a:endParaRPr lang="en-IN" sz="1200" dirty="0"/>
          </a:p>
        </p:txBody>
      </p:sp>
    </p:spTree>
    <p:extLst>
      <p:ext uri="{BB962C8B-B14F-4D97-AF65-F5344CB8AC3E}">
        <p14:creationId xmlns:p14="http://schemas.microsoft.com/office/powerpoint/2010/main" val="2701893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22</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999221" y="1048080"/>
            <a:ext cx="9706879"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This is the detailed design of our project. It includes all the IOT components and the detection code.</a:t>
            </a:r>
            <a:endParaRPr lang="en-IN" dirty="0">
              <a:latin typeface="Times New Roman" panose="02020603050405020304" pitchFamily="18" charset="0"/>
              <a:cs typeface="Times New Roman" panose="02020603050405020304" pitchFamily="18" charset="0"/>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3166251"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DETAILED DESIGN</a:t>
            </a:r>
          </a:p>
        </p:txBody>
      </p:sp>
      <p:pic>
        <p:nvPicPr>
          <p:cNvPr id="8" name="Picture 7">
            <a:extLst>
              <a:ext uri="{FF2B5EF4-FFF2-40B4-BE49-F238E27FC236}">
                <a16:creationId xmlns:a16="http://schemas.microsoft.com/office/drawing/2014/main" id="{D236BD82-2074-68EA-CD1E-83FECFCC37B1}"/>
              </a:ext>
            </a:extLst>
          </p:cNvPr>
          <p:cNvPicPr>
            <a:picLocks noChangeAspect="1"/>
          </p:cNvPicPr>
          <p:nvPr/>
        </p:nvPicPr>
        <p:blipFill>
          <a:blip r:embed="rId2"/>
          <a:stretch>
            <a:fillRect/>
          </a:stretch>
        </p:blipFill>
        <p:spPr>
          <a:xfrm>
            <a:off x="2991349" y="1606046"/>
            <a:ext cx="6796277" cy="4546203"/>
          </a:xfrm>
          <a:prstGeom prst="rect">
            <a:avLst/>
          </a:prstGeom>
        </p:spPr>
      </p:pic>
    </p:spTree>
    <p:extLst>
      <p:ext uri="{BB962C8B-B14F-4D97-AF65-F5344CB8AC3E}">
        <p14:creationId xmlns:p14="http://schemas.microsoft.com/office/powerpoint/2010/main" val="130836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23</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5390267" cy="2620397"/>
          </a:xfrm>
          <a:prstGeom prst="rect">
            <a:avLst/>
          </a:prstGeom>
          <a:noFill/>
        </p:spPr>
        <p:txBody>
          <a:bodyPr wrap="square" rtlCol="0">
            <a:spAutoFit/>
          </a:bodyPr>
          <a:lstStyle/>
          <a:p>
            <a:pPr marL="342900" lvl="0" indent="-342900">
              <a:lnSpc>
                <a:spcPct val="150000"/>
              </a:lnSpc>
              <a:spcAft>
                <a:spcPts val="2000"/>
              </a:spcAft>
              <a:buFont typeface="+mj-lt"/>
              <a:buAutoNum type="arabicPeriod"/>
            </a:pPr>
            <a:r>
              <a:rPr lang="en-IN" sz="2000" b="1" dirty="0">
                <a:effectLst/>
                <a:latin typeface="Constantia" panose="02030602050306030303" pitchFamily="18" charset="0"/>
                <a:ea typeface="Calibri" panose="020F0502020204030204" pitchFamily="34" charset="0"/>
                <a:cs typeface="Times New Roman" panose="02020603050405020304" pitchFamily="18" charset="0"/>
              </a:rPr>
              <a:t>USE CASE 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735965" indent="-285750" algn="just">
              <a:lnSpc>
                <a:spcPct val="150000"/>
              </a:lnSpc>
              <a:spcAft>
                <a:spcPts val="15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following shown figure is the Use-case diagram of our proposed project.</a:t>
            </a:r>
          </a:p>
          <a:p>
            <a:pPr marL="735965" indent="-285750" algn="just">
              <a:lnSpc>
                <a:spcPct val="150000"/>
              </a:lnSpc>
              <a:spcAft>
                <a:spcPts val="15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It describes what the system does and how the system operates internally.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7" name="Picture 6">
            <a:extLst>
              <a:ext uri="{FF2B5EF4-FFF2-40B4-BE49-F238E27FC236}">
                <a16:creationId xmlns:a16="http://schemas.microsoft.com/office/drawing/2014/main" id="{359D55E1-0A7E-06BC-670B-07B07E868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187" y="977736"/>
            <a:ext cx="4314825" cy="4572000"/>
          </a:xfrm>
          <a:prstGeom prst="rect">
            <a:avLst/>
          </a:prstGeom>
        </p:spPr>
      </p:pic>
    </p:spTree>
    <p:extLst>
      <p:ext uri="{BB962C8B-B14F-4D97-AF65-F5344CB8AC3E}">
        <p14:creationId xmlns:p14="http://schemas.microsoft.com/office/powerpoint/2010/main" val="4094511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24</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5390267" cy="3451394"/>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2.  CLASS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735965" indent="-285750" algn="just">
              <a:lnSpc>
                <a:spcPct val="150000"/>
              </a:lnSpc>
              <a:spcAft>
                <a:spcPts val="15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following shown figure is the </a:t>
            </a:r>
            <a:r>
              <a:rPr lang="en-US" dirty="0">
                <a:latin typeface="Times New Roman" panose="02020603050405020304" pitchFamily="18" charset="0"/>
                <a:ea typeface="Calibri" panose="020F0502020204030204" pitchFamily="34" charset="0"/>
                <a:cs typeface="Times New Roman" panose="02020603050405020304" pitchFamily="18" charset="0"/>
              </a:rPr>
              <a:t>Class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diagram of our proposed project.</a:t>
            </a:r>
          </a:p>
          <a:p>
            <a:pPr marL="735965" indent="-285750" algn="just">
              <a:lnSpc>
                <a:spcPct val="150000"/>
              </a:lnSpc>
              <a:spcAft>
                <a:spcPts val="1500"/>
              </a:spcAft>
              <a:buFont typeface="Arial" panose="020B0604020202020204" pitchFamily="34" charset="0"/>
              <a:buChar char="•"/>
            </a:pPr>
            <a:r>
              <a:rPr lang="en-US" dirty="0">
                <a:latin typeface="Times New Roman" panose="02020603050405020304" pitchFamily="18" charset="0"/>
                <a:ea typeface="StarSymbol"/>
                <a:cs typeface="Wingdings" panose="05000000000000000000" pitchFamily="2" charset="2"/>
              </a:rPr>
              <a:t>It </a:t>
            </a:r>
            <a:r>
              <a:rPr lang="en-US" sz="1800" dirty="0">
                <a:effectLst/>
                <a:latin typeface="Times New Roman" panose="02020603050405020304" pitchFamily="18" charset="0"/>
                <a:ea typeface="StarSymbol"/>
                <a:cs typeface="Wingdings" panose="05000000000000000000" pitchFamily="2" charset="2"/>
              </a:rPr>
              <a:t>is used to model the objects that make up the system, to display the relationships between the objects and to describe what those objects do and the services that they provide.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3" name="Picture 2">
            <a:extLst>
              <a:ext uri="{FF2B5EF4-FFF2-40B4-BE49-F238E27FC236}">
                <a16:creationId xmlns:a16="http://schemas.microsoft.com/office/drawing/2014/main" id="{9CA27A7A-DD8C-60DE-EA5C-A3C15DD148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519" b="1770"/>
          <a:stretch/>
        </p:blipFill>
        <p:spPr bwMode="auto">
          <a:xfrm>
            <a:off x="6096000" y="1635827"/>
            <a:ext cx="5664455" cy="4091873"/>
          </a:xfrm>
          <a:prstGeom prst="rect">
            <a:avLst/>
          </a:prstGeom>
          <a:noFill/>
          <a:ln>
            <a:noFill/>
          </a:ln>
        </p:spPr>
      </p:pic>
    </p:spTree>
    <p:extLst>
      <p:ext uri="{BB962C8B-B14F-4D97-AF65-F5344CB8AC3E}">
        <p14:creationId xmlns:p14="http://schemas.microsoft.com/office/powerpoint/2010/main" val="2521695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25</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10648067" cy="3607654"/>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3.  SEQUENCE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Sequence diagrams visualize interactions between objects/components, showing message flow over time.</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Objects are represented by vertical lifelines, with arrows indicating message passing.</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They aid in understanding system dynamics, message flows, and operation sequences.</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In our system, user images are sent to the detection model via the camera, and outputs control hardware components for two-wheeler automation.</a:t>
            </a:r>
            <a:endParaRPr lang="en-US" dirty="0">
              <a:latin typeface="Times New Roman" panose="02020603050405020304" pitchFamily="18" charset="0"/>
              <a:ea typeface="StarSymbol"/>
              <a:cs typeface="Wingdings" panose="05000000000000000000" pitchFamily="2" charset="2"/>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Tree>
    <p:extLst>
      <p:ext uri="{BB962C8B-B14F-4D97-AF65-F5344CB8AC3E}">
        <p14:creationId xmlns:p14="http://schemas.microsoft.com/office/powerpoint/2010/main" val="903909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26</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977736"/>
            <a:ext cx="10648067" cy="506292"/>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3.  SEQUENCE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3" name="Picture 2">
            <a:extLst>
              <a:ext uri="{FF2B5EF4-FFF2-40B4-BE49-F238E27FC236}">
                <a16:creationId xmlns:a16="http://schemas.microsoft.com/office/drawing/2014/main" id="{C3FD0CD6-CCFA-777F-7148-2DDAD884F4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5639" y="1484028"/>
            <a:ext cx="7046259" cy="4728026"/>
          </a:xfrm>
          <a:prstGeom prst="rect">
            <a:avLst/>
          </a:prstGeom>
          <a:noFill/>
          <a:ln>
            <a:noFill/>
          </a:ln>
        </p:spPr>
      </p:pic>
    </p:spTree>
    <p:extLst>
      <p:ext uri="{BB962C8B-B14F-4D97-AF65-F5344CB8AC3E}">
        <p14:creationId xmlns:p14="http://schemas.microsoft.com/office/powerpoint/2010/main" val="1255830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27</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5390267" cy="4341188"/>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4.  FLOW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The following diagram is the </a:t>
            </a:r>
            <a:r>
              <a:rPr lang="en-US" sz="1800" b="1" dirty="0">
                <a:effectLst/>
                <a:latin typeface="Times New Roman" panose="02020603050405020304" pitchFamily="18" charset="0"/>
                <a:ea typeface="StarSymbol"/>
                <a:cs typeface="Wingdings" panose="05000000000000000000" pitchFamily="2" charset="2"/>
              </a:rPr>
              <a:t>flow diagram of Helmet detection and bike controlling feature.</a:t>
            </a:r>
          </a:p>
          <a:p>
            <a:pPr marL="285750" indent="-285750" algn="just">
              <a:lnSpc>
                <a:spcPct val="150000"/>
              </a:lnSpc>
              <a:spcAft>
                <a:spcPts val="2000"/>
              </a:spcAft>
              <a:buFont typeface="Arial" panose="020B0604020202020204" pitchFamily="34" charset="0"/>
              <a:buChar char="•"/>
            </a:pPr>
            <a:r>
              <a:rPr lang="en-US" dirty="0">
                <a:latin typeface="Times New Roman" panose="02020603050405020304" pitchFamily="18" charset="0"/>
                <a:ea typeface="StarSymbol"/>
                <a:cs typeface="Wingdings" panose="05000000000000000000" pitchFamily="2" charset="2"/>
              </a:rPr>
              <a:t>The flow diagram provides an understanding of total operation of the system, serves as a basis for development of operational and contingency procedures, and pinpoints areas where changes in operational procedures could simplify the overall system operation.</a:t>
            </a:r>
            <a:endParaRPr lang="en-US" sz="1800" dirty="0">
              <a:effectLst/>
              <a:latin typeface="Times New Roman" panose="02020603050405020304" pitchFamily="18" charset="0"/>
              <a:ea typeface="StarSymbol"/>
              <a:cs typeface="Wingdings" panose="05000000000000000000" pitchFamily="2" charset="2"/>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3" name="Picture 2">
            <a:extLst>
              <a:ext uri="{FF2B5EF4-FFF2-40B4-BE49-F238E27FC236}">
                <a16:creationId xmlns:a16="http://schemas.microsoft.com/office/drawing/2014/main" id="{4E1E9C10-DB79-2768-1901-949AA7024210}"/>
              </a:ext>
            </a:extLst>
          </p:cNvPr>
          <p:cNvPicPr>
            <a:picLocks noChangeAspect="1"/>
          </p:cNvPicPr>
          <p:nvPr/>
        </p:nvPicPr>
        <p:blipFill rotWithShape="1">
          <a:blip r:embed="rId2">
            <a:extLst>
              <a:ext uri="{28A0092B-C50C-407E-A947-70E740481C1C}">
                <a14:useLocalDpi xmlns:a14="http://schemas.microsoft.com/office/drawing/2010/main" val="0"/>
              </a:ext>
            </a:extLst>
          </a:blip>
          <a:srcRect l="13130" t="2337" r="18060" b="4508"/>
          <a:stretch/>
        </p:blipFill>
        <p:spPr>
          <a:xfrm>
            <a:off x="7150100" y="963315"/>
            <a:ext cx="4076700" cy="5721350"/>
          </a:xfrm>
          <a:prstGeom prst="rect">
            <a:avLst/>
          </a:prstGeom>
        </p:spPr>
      </p:pic>
    </p:spTree>
    <p:extLst>
      <p:ext uri="{BB962C8B-B14F-4D97-AF65-F5344CB8AC3E}">
        <p14:creationId xmlns:p14="http://schemas.microsoft.com/office/powerpoint/2010/main" val="249768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28</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5390267" cy="4072910"/>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5.  COLLABORATION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A collaboration diagram depicts interactions between system objects to achieve tasks.</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Objects are represented as rectangles, connected by lines showing message flow.</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It clarifies how objects collaborate to accomplish specific objectives.</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In the Smart Helmet Enforcement System, collaboration among components ensures effective helmet enforcement.</a:t>
            </a: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7" name="Picture 6">
            <a:extLst>
              <a:ext uri="{FF2B5EF4-FFF2-40B4-BE49-F238E27FC236}">
                <a16:creationId xmlns:a16="http://schemas.microsoft.com/office/drawing/2014/main" id="{A4C38A46-E7E7-00DA-450B-4AF5A2DB5C9B}"/>
              </a:ext>
            </a:extLst>
          </p:cNvPr>
          <p:cNvPicPr>
            <a:picLocks noChangeAspect="1"/>
          </p:cNvPicPr>
          <p:nvPr/>
        </p:nvPicPr>
        <p:blipFill>
          <a:blip r:embed="rId2"/>
          <a:stretch>
            <a:fillRect/>
          </a:stretch>
        </p:blipFill>
        <p:spPr>
          <a:xfrm>
            <a:off x="6218769" y="2321954"/>
            <a:ext cx="5850890" cy="2700655"/>
          </a:xfrm>
          <a:prstGeom prst="rect">
            <a:avLst/>
          </a:prstGeom>
        </p:spPr>
      </p:pic>
    </p:spTree>
    <p:extLst>
      <p:ext uri="{BB962C8B-B14F-4D97-AF65-F5344CB8AC3E}">
        <p14:creationId xmlns:p14="http://schemas.microsoft.com/office/powerpoint/2010/main" val="775591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29</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5390267" cy="3795911"/>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6.  STATE CHART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A state chart diagram in UML models object/system behavior across states and transitions.</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It illustrates different states an object/system can be in and triggers for state transitions.</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Useful for modeling complex behavior and system lifecycles.</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Helps in understanding and designing dynamic systems effectively.</a:t>
            </a: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3" name="Picture 2">
            <a:extLst>
              <a:ext uri="{FF2B5EF4-FFF2-40B4-BE49-F238E27FC236}">
                <a16:creationId xmlns:a16="http://schemas.microsoft.com/office/drawing/2014/main" id="{A5C4556C-73FE-C81B-10D7-C94372B185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6440" y="1202249"/>
            <a:ext cx="1768319" cy="4899700"/>
          </a:xfrm>
          <a:prstGeom prst="rect">
            <a:avLst/>
          </a:prstGeom>
          <a:noFill/>
          <a:ln>
            <a:noFill/>
          </a:ln>
        </p:spPr>
      </p:pic>
    </p:spTree>
    <p:extLst>
      <p:ext uri="{BB962C8B-B14F-4D97-AF65-F5344CB8AC3E}">
        <p14:creationId xmlns:p14="http://schemas.microsoft.com/office/powerpoint/2010/main" val="174499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3804"/>
            <a:ext cx="10515600" cy="627432"/>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ABSTRACT</a:t>
            </a:r>
          </a:p>
        </p:txBody>
      </p:sp>
      <p:sp>
        <p:nvSpPr>
          <p:cNvPr id="3" name="Content Placeholder 2"/>
          <p:cNvSpPr>
            <a:spLocks noGrp="1"/>
          </p:cNvSpPr>
          <p:nvPr>
            <p:ph idx="1"/>
          </p:nvPr>
        </p:nvSpPr>
        <p:spPr>
          <a:xfrm>
            <a:off x="842808" y="1330115"/>
            <a:ext cx="10449017" cy="4351338"/>
          </a:xfrm>
        </p:spPr>
        <p:txBody>
          <a:bodyPr vert="horz" lIns="91440" tIns="45720" rIns="91440" bIns="45720" rtlCol="0" anchor="t">
            <a:noAutofit/>
          </a:bodyPr>
          <a:lstStyle/>
          <a:p>
            <a:pPr marR="0" lvl="1" algn="just" defTabSz="914400" rtl="0" eaLnBrk="1" fontAlgn="auto" latinLnBrk="0" hangingPunct="1">
              <a:lnSpc>
                <a:spcPct val="150000"/>
              </a:lnSpc>
              <a:spcBef>
                <a:spcPts val="0"/>
              </a:spcBef>
              <a:spcAft>
                <a:spcPts val="0"/>
              </a:spcAft>
              <a:buClr>
                <a:srgbClr val="2F5597"/>
              </a:buClr>
              <a:buSzPct val="100000"/>
              <a:buFont typeface="Wingdings" panose="05000000000000000000" pitchFamily="2" charset="2"/>
              <a:buChar char="§"/>
              <a:tabLst/>
              <a:defRPr/>
            </a:pPr>
            <a:r>
              <a:rPr lang="en-US" sz="2000" dirty="0">
                <a:latin typeface="Times New Roman" panose="02020603050405020304" pitchFamily="18" charset="0"/>
                <a:ea typeface="Cambria" panose="02040503050406030204" pitchFamily="18" charset="0"/>
                <a:cs typeface="Times New Roman" panose="02020603050405020304" pitchFamily="18" charset="0"/>
              </a:rPr>
              <a:t>Safety is paramount in transportation, particularly when riding motorcycles, where accidents can have severe consequences. </a:t>
            </a:r>
          </a:p>
          <a:p>
            <a:pPr marR="0" lvl="1" algn="just" defTabSz="914400" rtl="0" eaLnBrk="1" fontAlgn="auto" latinLnBrk="0" hangingPunct="1">
              <a:lnSpc>
                <a:spcPct val="150000"/>
              </a:lnSpc>
              <a:spcBef>
                <a:spcPts val="0"/>
              </a:spcBef>
              <a:spcAft>
                <a:spcPts val="0"/>
              </a:spcAft>
              <a:buClr>
                <a:srgbClr val="2F5597"/>
              </a:buClr>
              <a:buSzPct val="100000"/>
              <a:buFont typeface="Wingdings" panose="05000000000000000000" pitchFamily="2" charset="2"/>
              <a:buChar char="§"/>
              <a:tabLst/>
              <a:defRPr/>
            </a:pPr>
            <a:r>
              <a:rPr lang="en-US" sz="2000" dirty="0">
                <a:latin typeface="Times New Roman" panose="02020603050405020304" pitchFamily="18" charset="0"/>
                <a:ea typeface="Cambria" panose="02040503050406030204" pitchFamily="18" charset="0"/>
                <a:cs typeface="Times New Roman" panose="02020603050405020304" pitchFamily="18" charset="0"/>
              </a:rPr>
              <a:t>Wearing a helmet is crucial for preventing head injuries and protecting the brain during crashes. </a:t>
            </a:r>
          </a:p>
          <a:p>
            <a:pPr marR="0" lvl="1" algn="just" defTabSz="914400" rtl="0" eaLnBrk="1" fontAlgn="auto" latinLnBrk="0" hangingPunct="1">
              <a:lnSpc>
                <a:spcPct val="150000"/>
              </a:lnSpc>
              <a:spcBef>
                <a:spcPts val="0"/>
              </a:spcBef>
              <a:spcAft>
                <a:spcPts val="0"/>
              </a:spcAft>
              <a:buClr>
                <a:srgbClr val="2F5597"/>
              </a:buClr>
              <a:buSzPct val="100000"/>
              <a:buFont typeface="Wingdings" panose="05000000000000000000" pitchFamily="2" charset="2"/>
              <a:buChar char="§"/>
              <a:tabLst/>
              <a:defRPr/>
            </a:pPr>
            <a:r>
              <a:rPr lang="en-US" sz="2000" dirty="0">
                <a:latin typeface="Times New Roman" panose="02020603050405020304" pitchFamily="18" charset="0"/>
                <a:ea typeface="Cambria" panose="02040503050406030204" pitchFamily="18" charset="0"/>
                <a:cs typeface="Times New Roman" panose="02020603050405020304" pitchFamily="18" charset="0"/>
              </a:rPr>
              <a:t>To promote helmet usage and enhance safety, a proposed model utilizes IoT and Deep Learning, specifically the You Only Look Once (YOLO) technique, to detect helmet usage among riders. </a:t>
            </a:r>
          </a:p>
          <a:p>
            <a:pPr marR="0" lvl="1" algn="just" defTabSz="914400" rtl="0" eaLnBrk="1" fontAlgn="auto" latinLnBrk="0" hangingPunct="1">
              <a:lnSpc>
                <a:spcPct val="150000"/>
              </a:lnSpc>
              <a:spcBef>
                <a:spcPts val="0"/>
              </a:spcBef>
              <a:spcAft>
                <a:spcPts val="0"/>
              </a:spcAft>
              <a:buClr>
                <a:srgbClr val="2F5597"/>
              </a:buClr>
              <a:buSzPct val="100000"/>
              <a:buFont typeface="Wingdings" panose="05000000000000000000" pitchFamily="2" charset="2"/>
              <a:buChar char="§"/>
              <a:tabLst/>
              <a:defRPr/>
            </a:pPr>
            <a:r>
              <a:rPr lang="en-US" sz="2000" dirty="0">
                <a:latin typeface="Times New Roman" panose="02020603050405020304" pitchFamily="18" charset="0"/>
                <a:ea typeface="Cambria" panose="02040503050406030204" pitchFamily="18" charset="0"/>
                <a:cs typeface="Times New Roman" panose="02020603050405020304" pitchFamily="18" charset="0"/>
              </a:rPr>
              <a:t>Developed using Python programming language, this model aims to reduce accidents by encouraging helmet-wearing behavior among drivers, contributing to a culture of safe motorcycle riding and preventing traumatic brain injuries in the long term.</a:t>
            </a:r>
          </a:p>
        </p:txBody>
      </p:sp>
      <p:sp>
        <p:nvSpPr>
          <p:cNvPr id="6" name="Slide Number Placeholder 5"/>
          <p:cNvSpPr>
            <a:spLocks noGrp="1"/>
          </p:cNvSpPr>
          <p:nvPr>
            <p:ph type="sldNum" sz="quarter" idx="12"/>
          </p:nvPr>
        </p:nvSpPr>
        <p:spPr/>
        <p:txBody>
          <a:bodyPr/>
          <a:lstStyle/>
          <a:p>
            <a:fld id="{AE5629FF-3FC9-4ED2-8167-F1E9CD28EC76}" type="slidenum">
              <a:rPr lang="en-IN" smtClean="0"/>
              <a:pPr/>
              <a:t>3</a:t>
            </a:fld>
            <a:endParaRPr lang="en-IN" dirty="0"/>
          </a:p>
        </p:txBody>
      </p:sp>
      <p:sp>
        <p:nvSpPr>
          <p:cNvPr id="7" name="Footer Placeholder 10">
            <a:extLst>
              <a:ext uri="{FF2B5EF4-FFF2-40B4-BE49-F238E27FC236}">
                <a16:creationId xmlns:a16="http://schemas.microsoft.com/office/drawing/2014/main" id="{E2A015DB-18B2-7C7F-3AAB-7C58A5A1D3FE}"/>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8" name="Date Placeholder 10">
            <a:extLst>
              <a:ext uri="{FF2B5EF4-FFF2-40B4-BE49-F238E27FC236}">
                <a16:creationId xmlns:a16="http://schemas.microsoft.com/office/drawing/2014/main" id="{962029B1-16EA-FFB0-24D1-CADEEC966743}"/>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30</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5390267" cy="4072910"/>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7.  ACTIVITY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Activity diagrams in UML illustrate activity flow within a system.</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They represent tasks, decisions, and control flow using symbols like rectangles and diamonds.</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Useful for modeling workflows and dynamic behavior of software systems.</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They aid in understanding task sequences, capturing functional requirements, and identifying action relationships.</a:t>
            </a: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7" name="Picture 6">
            <a:extLst>
              <a:ext uri="{FF2B5EF4-FFF2-40B4-BE49-F238E27FC236}">
                <a16:creationId xmlns:a16="http://schemas.microsoft.com/office/drawing/2014/main" id="{EF4ED417-DB29-EE4E-1163-DCA642888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63" t="1646" r="1286" b="1489"/>
          <a:stretch/>
        </p:blipFill>
        <p:spPr bwMode="auto">
          <a:xfrm>
            <a:off x="6240465" y="1710132"/>
            <a:ext cx="5591175" cy="39243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43497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31</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9863655" cy="3192156"/>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8.  COMPONENT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A component diagram in UML visualizes system components and their interactions.</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Components represent modular parts like executable files or libraries.</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Dependencies, interfaces, and relationships show how components collaborate.</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They aid in designing architectures with interconnected modules for specific functionalities.</a:t>
            </a: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spTree>
    <p:extLst>
      <p:ext uri="{BB962C8B-B14F-4D97-AF65-F5344CB8AC3E}">
        <p14:creationId xmlns:p14="http://schemas.microsoft.com/office/powerpoint/2010/main" val="1778632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32</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9863655" cy="506292"/>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8.  COMPONENT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3" name="Picture 2">
            <a:extLst>
              <a:ext uri="{FF2B5EF4-FFF2-40B4-BE49-F238E27FC236}">
                <a16:creationId xmlns:a16="http://schemas.microsoft.com/office/drawing/2014/main" id="{AB5BBE10-C9A1-6623-1988-F15C0C9B1F9D}"/>
              </a:ext>
            </a:extLst>
          </p:cNvPr>
          <p:cNvPicPr>
            <a:picLocks noChangeAspect="1"/>
          </p:cNvPicPr>
          <p:nvPr/>
        </p:nvPicPr>
        <p:blipFill rotWithShape="1">
          <a:blip r:embed="rId2">
            <a:extLst>
              <a:ext uri="{28A0092B-C50C-407E-A947-70E740481C1C}">
                <a14:useLocalDpi xmlns:a14="http://schemas.microsoft.com/office/drawing/2010/main" val="0"/>
              </a:ext>
            </a:extLst>
          </a:blip>
          <a:srcRect t="2419" b="1238"/>
          <a:stretch/>
        </p:blipFill>
        <p:spPr bwMode="auto">
          <a:xfrm>
            <a:off x="1627315" y="2277875"/>
            <a:ext cx="8937370" cy="34774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08976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33</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843188" y="1266069"/>
            <a:ext cx="10993208" cy="2000548"/>
          </a:xfrm>
          <a:prstGeom prst="rect">
            <a:avLst/>
          </a:prstGeom>
          <a:noFill/>
        </p:spPr>
        <p:txBody>
          <a:bodyPr wrap="square" rtlCol="0">
            <a:spAutoFit/>
          </a:bodyPr>
          <a:lstStyle/>
          <a:p>
            <a:pPr lvl="0">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9.  ER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An Entity-Relationship Diagram (ERD) visually represents relationships between entities in a database.</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Entities are depicted as rectangles, relationships as diamonds, and connections as lines.</a:t>
            </a:r>
          </a:p>
          <a:p>
            <a:pPr marL="285750" indent="-285750" algn="just">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ERDs serve as blueprints for designing database schemas.</a:t>
            </a: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3" name="Picture 2">
            <a:extLst>
              <a:ext uri="{FF2B5EF4-FFF2-40B4-BE49-F238E27FC236}">
                <a16:creationId xmlns:a16="http://schemas.microsoft.com/office/drawing/2014/main" id="{37EF72D9-754A-BE7E-3891-8CB508C4C14A}"/>
              </a:ext>
            </a:extLst>
          </p:cNvPr>
          <p:cNvPicPr>
            <a:picLocks noChangeAspect="1"/>
          </p:cNvPicPr>
          <p:nvPr/>
        </p:nvPicPr>
        <p:blipFill rotWithShape="1">
          <a:blip r:embed="rId2"/>
          <a:srcRect l="3745" t="11757" r="2648" b="7007"/>
          <a:stretch/>
        </p:blipFill>
        <p:spPr bwMode="auto">
          <a:xfrm>
            <a:off x="2692029" y="3454875"/>
            <a:ext cx="6807942" cy="26994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492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34</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705733" y="1635827"/>
            <a:ext cx="5390267" cy="3351174"/>
          </a:xfrm>
          <a:prstGeom prst="rect">
            <a:avLst/>
          </a:prstGeom>
          <a:noFill/>
        </p:spPr>
        <p:txBody>
          <a:bodyPr wrap="square" rtlCol="0">
            <a:spAutoFit/>
          </a:bodyPr>
          <a:lstStyle/>
          <a:p>
            <a:pPr lvl="0">
              <a:lnSpc>
                <a:spcPct val="150000"/>
              </a:lnSpc>
              <a:spcAft>
                <a:spcPts val="2000"/>
              </a:spcAft>
            </a:pPr>
            <a:r>
              <a:rPr lang="en-IN" sz="2000" b="1" dirty="0">
                <a:latin typeface="Constantia" panose="02030602050306030303" pitchFamily="18" charset="0"/>
                <a:ea typeface="Calibri" panose="020F0502020204030204" pitchFamily="34" charset="0"/>
                <a:cs typeface="Times New Roman" panose="02020603050405020304" pitchFamily="18" charset="0"/>
              </a:rPr>
              <a:t>10.  CIRCUIT </a:t>
            </a:r>
            <a:r>
              <a:rPr lang="en-IN" sz="2000" b="1" dirty="0">
                <a:effectLst/>
                <a:latin typeface="Constantia" panose="02030602050306030303" pitchFamily="18" charset="0"/>
                <a:ea typeface="Calibri" panose="020F0502020204030204" pitchFamily="34" charset="0"/>
                <a:cs typeface="Times New Roman" panose="02020603050405020304" pitchFamily="18" charset="0"/>
              </a:rPr>
              <a:t>DIAGRAM:</a:t>
            </a:r>
            <a:endParaRPr lang="en-IN" sz="2000" dirty="0">
              <a:effectLst/>
              <a:latin typeface="Constantia" panose="02030602050306030303" pitchFamily="18" charset="0"/>
              <a:ea typeface="Calibri" panose="020F0502020204030204" pitchFamily="34" charset="0"/>
              <a:cs typeface="Times New Roman" panose="02020603050405020304" pitchFamily="18" charset="0"/>
            </a:endParaRP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The following diagram is the </a:t>
            </a:r>
            <a:r>
              <a:rPr lang="en-US" sz="1800" b="1" dirty="0">
                <a:effectLst/>
                <a:latin typeface="Times New Roman" panose="02020603050405020304" pitchFamily="18" charset="0"/>
                <a:ea typeface="StarSymbol"/>
                <a:cs typeface="Wingdings" panose="05000000000000000000" pitchFamily="2" charset="2"/>
              </a:rPr>
              <a:t>Circuit diagram of Helmet detection and bike controlling feature.</a:t>
            </a:r>
          </a:p>
          <a:p>
            <a:pPr marL="285750" indent="-285750" algn="just">
              <a:lnSpc>
                <a:spcPct val="150000"/>
              </a:lnSpc>
              <a:spcAft>
                <a:spcPts val="2000"/>
              </a:spcAft>
              <a:buFont typeface="Arial" panose="020B0604020202020204" pitchFamily="34" charset="0"/>
              <a:buChar char="•"/>
            </a:pPr>
            <a:r>
              <a:rPr lang="en-US" dirty="0">
                <a:latin typeface="Times New Roman" panose="02020603050405020304" pitchFamily="18" charset="0"/>
                <a:ea typeface="StarSymbol"/>
                <a:cs typeface="Wingdings" panose="05000000000000000000" pitchFamily="2" charset="2"/>
              </a:rPr>
              <a:t>It shows about the all the circuit connections that are made in the project.</a:t>
            </a:r>
          </a:p>
          <a:p>
            <a:pPr marL="285750" indent="-285750" algn="just">
              <a:lnSpc>
                <a:spcPct val="150000"/>
              </a:lnSpc>
              <a:spcAft>
                <a:spcPts val="2000"/>
              </a:spcAft>
              <a:buFont typeface="Arial" panose="020B0604020202020204" pitchFamily="34" charset="0"/>
              <a:buChar char="•"/>
            </a:pPr>
            <a:r>
              <a:rPr lang="en-US" sz="1800" dirty="0">
                <a:effectLst/>
                <a:latin typeface="Times New Roman" panose="02020603050405020304" pitchFamily="18" charset="0"/>
                <a:ea typeface="StarSymbol"/>
                <a:cs typeface="Wingdings" panose="05000000000000000000" pitchFamily="2" charset="2"/>
              </a:rPr>
              <a:t>It focuses </a:t>
            </a:r>
            <a:r>
              <a:rPr lang="en-US" dirty="0">
                <a:latin typeface="Times New Roman" panose="02020603050405020304" pitchFamily="18" charset="0"/>
                <a:ea typeface="StarSymbol"/>
                <a:cs typeface="Wingdings" panose="05000000000000000000" pitchFamily="2" charset="2"/>
              </a:rPr>
              <a:t>on the IOT components connections.</a:t>
            </a:r>
            <a:endParaRPr lang="en-US" sz="1800" dirty="0">
              <a:effectLst/>
              <a:latin typeface="Times New Roman" panose="02020603050405020304" pitchFamily="18" charset="0"/>
              <a:ea typeface="StarSymbol"/>
              <a:cs typeface="Wingdings" panose="05000000000000000000" pitchFamily="2" charset="2"/>
            </a:endParaRPr>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B6D82024-A582-5CE6-240D-C8FA2AF98CC0}"/>
              </a:ext>
            </a:extLst>
          </p:cNvPr>
          <p:cNvSpPr txBox="1"/>
          <p:nvPr/>
        </p:nvSpPr>
        <p:spPr>
          <a:xfrm>
            <a:off x="4806363" y="501650"/>
            <a:ext cx="2824812"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UML DIAGRAMS</a:t>
            </a:r>
          </a:p>
        </p:txBody>
      </p:sp>
      <p:pic>
        <p:nvPicPr>
          <p:cNvPr id="7" name="Picture 6">
            <a:extLst>
              <a:ext uri="{FF2B5EF4-FFF2-40B4-BE49-F238E27FC236}">
                <a16:creationId xmlns:a16="http://schemas.microsoft.com/office/drawing/2014/main" id="{085CD2BD-2895-A889-BCA7-B816FA0F1C3F}"/>
              </a:ext>
            </a:extLst>
          </p:cNvPr>
          <p:cNvPicPr>
            <a:picLocks noChangeAspect="1"/>
          </p:cNvPicPr>
          <p:nvPr/>
        </p:nvPicPr>
        <p:blipFill rotWithShape="1">
          <a:blip r:embed="rId2">
            <a:extLst>
              <a:ext uri="{28A0092B-C50C-407E-A947-70E740481C1C}">
                <a14:useLocalDpi xmlns:a14="http://schemas.microsoft.com/office/drawing/2010/main" val="0"/>
              </a:ext>
            </a:extLst>
          </a:blip>
          <a:srcRect l="9801" t="12351" r="10494" b="4231"/>
          <a:stretch/>
        </p:blipFill>
        <p:spPr>
          <a:xfrm>
            <a:off x="6311900" y="2085571"/>
            <a:ext cx="5541100" cy="3999228"/>
          </a:xfrm>
          <a:prstGeom prst="rect">
            <a:avLst/>
          </a:prstGeom>
        </p:spPr>
      </p:pic>
    </p:spTree>
    <p:extLst>
      <p:ext uri="{BB962C8B-B14F-4D97-AF65-F5344CB8AC3E}">
        <p14:creationId xmlns:p14="http://schemas.microsoft.com/office/powerpoint/2010/main" val="2357900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35</a:t>
            </a:fld>
            <a:endParaRPr lang="en-IN"/>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7" name="TextBox 6">
            <a:extLst>
              <a:ext uri="{FF2B5EF4-FFF2-40B4-BE49-F238E27FC236}">
                <a16:creationId xmlns:a16="http://schemas.microsoft.com/office/drawing/2014/main" id="{2EC7FB86-176B-38AD-E243-1336EF369D6A}"/>
              </a:ext>
            </a:extLst>
          </p:cNvPr>
          <p:cNvSpPr txBox="1"/>
          <p:nvPr/>
        </p:nvSpPr>
        <p:spPr>
          <a:xfrm>
            <a:off x="5200903" y="458207"/>
            <a:ext cx="1994457"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TESTCASES</a:t>
            </a:r>
          </a:p>
        </p:txBody>
      </p:sp>
      <p:graphicFrame>
        <p:nvGraphicFramePr>
          <p:cNvPr id="14" name="Table 13">
            <a:extLst>
              <a:ext uri="{FF2B5EF4-FFF2-40B4-BE49-F238E27FC236}">
                <a16:creationId xmlns:a16="http://schemas.microsoft.com/office/drawing/2014/main" id="{3070EB5E-789B-F5B2-D5E4-AA3C4952E2E1}"/>
              </a:ext>
            </a:extLst>
          </p:cNvPr>
          <p:cNvGraphicFramePr>
            <a:graphicFrameLocks noGrp="1"/>
          </p:cNvGraphicFramePr>
          <p:nvPr>
            <p:extLst>
              <p:ext uri="{D42A27DB-BD31-4B8C-83A1-F6EECF244321}">
                <p14:modId xmlns:p14="http://schemas.microsoft.com/office/powerpoint/2010/main" val="991394915"/>
              </p:ext>
            </p:extLst>
          </p:nvPr>
        </p:nvGraphicFramePr>
        <p:xfrm>
          <a:off x="1232015" y="1267933"/>
          <a:ext cx="9727969" cy="4724888"/>
        </p:xfrm>
        <a:graphic>
          <a:graphicData uri="http://schemas.openxmlformats.org/drawingml/2006/table">
            <a:tbl>
              <a:tblPr firstRow="1" firstCol="1" bandRow="1">
                <a:tableStyleId>{5C22544A-7EE6-4342-B048-85BDC9FD1C3A}</a:tableStyleId>
              </a:tblPr>
              <a:tblGrid>
                <a:gridCol w="1899112">
                  <a:extLst>
                    <a:ext uri="{9D8B030D-6E8A-4147-A177-3AD203B41FA5}">
                      <a16:colId xmlns:a16="http://schemas.microsoft.com/office/drawing/2014/main" val="522494055"/>
                    </a:ext>
                  </a:extLst>
                </a:gridCol>
                <a:gridCol w="7828857">
                  <a:extLst>
                    <a:ext uri="{9D8B030D-6E8A-4147-A177-3AD203B41FA5}">
                      <a16:colId xmlns:a16="http://schemas.microsoft.com/office/drawing/2014/main" val="4190415093"/>
                    </a:ext>
                  </a:extLst>
                </a:gridCol>
              </a:tblGrid>
              <a:tr h="388615">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Test Case Id</a:t>
                      </a:r>
                      <a:endParaRPr lang="en-IN" sz="1400" dirty="0">
                        <a:effectLst/>
                        <a:latin typeface="Times New Roman" panose="02020603050405020304" pitchFamily="18" charset="0"/>
                        <a:ea typeface="StarSymbol"/>
                        <a:cs typeface="Times New Roman" panose="02020603050405020304" pitchFamily="18" charset="0"/>
                      </a:endParaRPr>
                    </a:p>
                  </a:txBody>
                  <a:tcPr marL="40692" marR="40692"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SHES_TC_01</a:t>
                      </a:r>
                      <a:endParaRPr lang="en-IN" sz="1400" dirty="0">
                        <a:effectLst/>
                        <a:latin typeface="Times New Roman" panose="02020603050405020304" pitchFamily="18" charset="0"/>
                        <a:ea typeface="StarSymbol"/>
                        <a:cs typeface="Times New Roman" panose="02020603050405020304" pitchFamily="18" charset="0"/>
                      </a:endParaRPr>
                    </a:p>
                  </a:txBody>
                  <a:tcPr marL="40692" marR="40692" marT="0" marB="0"/>
                </a:tc>
                <a:extLst>
                  <a:ext uri="{0D108BD9-81ED-4DB2-BD59-A6C34878D82A}">
                    <a16:rowId xmlns:a16="http://schemas.microsoft.com/office/drawing/2014/main" val="1283475987"/>
                  </a:ext>
                </a:extLst>
              </a:tr>
              <a:tr h="593491">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Test Case Description</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This test case evaluates the system's ability to accurately detect helmets under different lighting conditions.</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extLst>
                  <a:ext uri="{0D108BD9-81ED-4DB2-BD59-A6C34878D82A}">
                    <a16:rowId xmlns:a16="http://schemas.microsoft.com/office/drawing/2014/main" val="4229179063"/>
                  </a:ext>
                </a:extLst>
              </a:tr>
              <a:tr h="1208118">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Test Steps</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Position the test subject wearing a helmet in an indoor environment with adequate lighting. Capture images using the Raspberry Pi camera. Repeat the process in an outdoor environment with varying lighting conditions (e.g., bright sunlight, shadowed areas). Trigger the helmet detection algorithm to analyze the captured images.</a:t>
                      </a:r>
                      <a:endParaRPr lang="en-IN" sz="1400" dirty="0">
                        <a:effectLst/>
                        <a:latin typeface="Times New Roman" panose="02020603050405020304" pitchFamily="18" charset="0"/>
                        <a:ea typeface="StarSymbol"/>
                        <a:cs typeface="Times New Roman" panose="02020603050405020304" pitchFamily="18" charset="0"/>
                      </a:endParaRPr>
                    </a:p>
                  </a:txBody>
                  <a:tcPr marL="40692" marR="40692" marT="0" marB="0"/>
                </a:tc>
                <a:extLst>
                  <a:ext uri="{0D108BD9-81ED-4DB2-BD59-A6C34878D82A}">
                    <a16:rowId xmlns:a16="http://schemas.microsoft.com/office/drawing/2014/main" val="3193156145"/>
                  </a:ext>
                </a:extLst>
              </a:tr>
              <a:tr h="616406">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Expected Output</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The system should accurately detect the presence of a helmet in both indoor and outdoor environments. Detection accuracy should remain consistent across different lighting conditions.</a:t>
                      </a:r>
                      <a:endParaRPr lang="en-IN" sz="1400" dirty="0">
                        <a:effectLst/>
                        <a:latin typeface="Times New Roman" panose="02020603050405020304" pitchFamily="18" charset="0"/>
                        <a:ea typeface="StarSymbol"/>
                        <a:cs typeface="Times New Roman" panose="02020603050405020304" pitchFamily="18" charset="0"/>
                      </a:endParaRPr>
                    </a:p>
                  </a:txBody>
                  <a:tcPr marL="40692" marR="40692" marT="0" marB="0"/>
                </a:tc>
                <a:extLst>
                  <a:ext uri="{0D108BD9-81ED-4DB2-BD59-A6C34878D82A}">
                    <a16:rowId xmlns:a16="http://schemas.microsoft.com/office/drawing/2014/main" val="3119192867"/>
                  </a:ext>
                </a:extLst>
              </a:tr>
              <a:tr h="552389">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Successfully detecting the helmet various light conditions.</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extLst>
                  <a:ext uri="{0D108BD9-81ED-4DB2-BD59-A6C34878D82A}">
                    <a16:rowId xmlns:a16="http://schemas.microsoft.com/office/drawing/2014/main" val="3591219821"/>
                  </a:ext>
                </a:extLst>
              </a:tr>
              <a:tr h="593491">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Preconditions</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The Smart Helmet Enforcement System is properly set up and calibrated. Test subjects are available with helmets for testing purposes.</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extLst>
                  <a:ext uri="{0D108BD9-81ED-4DB2-BD59-A6C34878D82A}">
                    <a16:rowId xmlns:a16="http://schemas.microsoft.com/office/drawing/2014/main" val="3064584115"/>
                  </a:ext>
                </a:extLst>
              </a:tr>
              <a:tr h="403620">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Postconditions</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extLst>
                  <a:ext uri="{0D108BD9-81ED-4DB2-BD59-A6C34878D82A}">
                    <a16:rowId xmlns:a16="http://schemas.microsoft.com/office/drawing/2014/main" val="2522204385"/>
                  </a:ext>
                </a:extLst>
              </a:tr>
              <a:tr h="326707">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Result</a:t>
                      </a:r>
                      <a:endParaRPr lang="en-IN" sz="1400">
                        <a:effectLst/>
                        <a:latin typeface="Times New Roman" panose="02020603050405020304" pitchFamily="18" charset="0"/>
                        <a:ea typeface="StarSymbol"/>
                        <a:cs typeface="Times New Roman" panose="02020603050405020304" pitchFamily="18" charset="0"/>
                      </a:endParaRPr>
                    </a:p>
                  </a:txBody>
                  <a:tcPr marL="40692" marR="40692"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StarSymbol"/>
                        <a:cs typeface="Times New Roman" panose="02020603050405020304" pitchFamily="18" charset="0"/>
                      </a:endParaRPr>
                    </a:p>
                  </a:txBody>
                  <a:tcPr marL="40692" marR="40692" marT="0" marB="0"/>
                </a:tc>
                <a:extLst>
                  <a:ext uri="{0D108BD9-81ED-4DB2-BD59-A6C34878D82A}">
                    <a16:rowId xmlns:a16="http://schemas.microsoft.com/office/drawing/2014/main" val="437477918"/>
                  </a:ext>
                </a:extLst>
              </a:tr>
            </a:tbl>
          </a:graphicData>
        </a:graphic>
      </p:graphicFrame>
    </p:spTree>
    <p:extLst>
      <p:ext uri="{BB962C8B-B14F-4D97-AF65-F5344CB8AC3E}">
        <p14:creationId xmlns:p14="http://schemas.microsoft.com/office/powerpoint/2010/main" val="3259331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36</a:t>
            </a:fld>
            <a:endParaRPr lang="en-IN"/>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7" name="TextBox 6">
            <a:extLst>
              <a:ext uri="{FF2B5EF4-FFF2-40B4-BE49-F238E27FC236}">
                <a16:creationId xmlns:a16="http://schemas.microsoft.com/office/drawing/2014/main" id="{2EC7FB86-176B-38AD-E243-1336EF369D6A}"/>
              </a:ext>
            </a:extLst>
          </p:cNvPr>
          <p:cNvSpPr txBox="1"/>
          <p:nvPr/>
        </p:nvSpPr>
        <p:spPr>
          <a:xfrm>
            <a:off x="5200903" y="458207"/>
            <a:ext cx="1994457"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TESTCASES</a:t>
            </a:r>
          </a:p>
        </p:txBody>
      </p:sp>
      <p:graphicFrame>
        <p:nvGraphicFramePr>
          <p:cNvPr id="3" name="Table 2">
            <a:extLst>
              <a:ext uri="{FF2B5EF4-FFF2-40B4-BE49-F238E27FC236}">
                <a16:creationId xmlns:a16="http://schemas.microsoft.com/office/drawing/2014/main" id="{FA573DCA-B7D9-317E-D8AF-EA7F259F193C}"/>
              </a:ext>
            </a:extLst>
          </p:cNvPr>
          <p:cNvGraphicFramePr>
            <a:graphicFrameLocks noGrp="1"/>
          </p:cNvGraphicFramePr>
          <p:nvPr>
            <p:extLst>
              <p:ext uri="{D42A27DB-BD31-4B8C-83A1-F6EECF244321}">
                <p14:modId xmlns:p14="http://schemas.microsoft.com/office/powerpoint/2010/main" val="1438318253"/>
              </p:ext>
            </p:extLst>
          </p:nvPr>
        </p:nvGraphicFramePr>
        <p:xfrm>
          <a:off x="1329147" y="1153087"/>
          <a:ext cx="9533706" cy="4937814"/>
        </p:xfrm>
        <a:graphic>
          <a:graphicData uri="http://schemas.openxmlformats.org/drawingml/2006/table">
            <a:tbl>
              <a:tblPr firstRow="1" firstCol="1" bandRow="1">
                <a:tableStyleId>{5C22544A-7EE6-4342-B048-85BDC9FD1C3A}</a:tableStyleId>
              </a:tblPr>
              <a:tblGrid>
                <a:gridCol w="1693741">
                  <a:extLst>
                    <a:ext uri="{9D8B030D-6E8A-4147-A177-3AD203B41FA5}">
                      <a16:colId xmlns:a16="http://schemas.microsoft.com/office/drawing/2014/main" val="3555154751"/>
                    </a:ext>
                  </a:extLst>
                </a:gridCol>
                <a:gridCol w="7839965">
                  <a:extLst>
                    <a:ext uri="{9D8B030D-6E8A-4147-A177-3AD203B41FA5}">
                      <a16:colId xmlns:a16="http://schemas.microsoft.com/office/drawing/2014/main" val="1603392743"/>
                    </a:ext>
                  </a:extLst>
                </a:gridCol>
              </a:tblGrid>
              <a:tr h="342241">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Test Case Id</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SHES_TC_02</a:t>
                      </a:r>
                      <a:endParaRPr lang="en-IN" sz="1400" dirty="0">
                        <a:effectLst/>
                        <a:latin typeface="Times New Roman" panose="02020603050405020304" pitchFamily="18" charset="0"/>
                        <a:ea typeface="StarSymbol"/>
                        <a:cs typeface="Times New Roman" panose="02020603050405020304" pitchFamily="18" charset="0"/>
                      </a:endParaRPr>
                    </a:p>
                  </a:txBody>
                  <a:tcPr marL="43983" marR="43983" marT="0" marB="0"/>
                </a:tc>
                <a:extLst>
                  <a:ext uri="{0D108BD9-81ED-4DB2-BD59-A6C34878D82A}">
                    <a16:rowId xmlns:a16="http://schemas.microsoft.com/office/drawing/2014/main" val="1565684539"/>
                  </a:ext>
                </a:extLst>
              </a:tr>
              <a:tr h="499212">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Test Case Description</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This test case verifies the system's ability to detect helmets in real-time while the bike is in motion.</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extLst>
                  <a:ext uri="{0D108BD9-81ED-4DB2-BD59-A6C34878D82A}">
                    <a16:rowId xmlns:a16="http://schemas.microsoft.com/office/drawing/2014/main" val="1540666331"/>
                  </a:ext>
                </a:extLst>
              </a:tr>
              <a:tr h="1222488">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Test Steps</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Mount the Raspberry Pi camera on the bike's front side, facing the rider. Start the bike and begin riding at various speeds. Continuously capture live video feed of the rider wearing or not wearing a helmet. Trigger the helmet detection algorithm to analyze the live video stream.</a:t>
                      </a:r>
                      <a:endParaRPr lang="en-IN" sz="1400" dirty="0">
                        <a:effectLst/>
                        <a:latin typeface="Times New Roman" panose="02020603050405020304" pitchFamily="18" charset="0"/>
                        <a:ea typeface="StarSymbol"/>
                        <a:cs typeface="Times New Roman" panose="02020603050405020304" pitchFamily="18" charset="0"/>
                      </a:endParaRPr>
                    </a:p>
                  </a:txBody>
                  <a:tcPr marL="43983" marR="43983" marT="0" marB="0"/>
                </a:tc>
                <a:extLst>
                  <a:ext uri="{0D108BD9-81ED-4DB2-BD59-A6C34878D82A}">
                    <a16:rowId xmlns:a16="http://schemas.microsoft.com/office/drawing/2014/main" val="4023653889"/>
                  </a:ext>
                </a:extLst>
              </a:tr>
              <a:tr h="807798">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Expected Output</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The system should accurately detect the presence of a helmet in both indoor and outdoor environments. Detection accuracy should remain consistent across different lighting conditions.</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extLst>
                  <a:ext uri="{0D108BD9-81ED-4DB2-BD59-A6C34878D82A}">
                    <a16:rowId xmlns:a16="http://schemas.microsoft.com/office/drawing/2014/main" val="3371021252"/>
                  </a:ext>
                </a:extLst>
              </a:tr>
              <a:tr h="493877">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Detection is happening successfully while bike is in motion.</a:t>
                      </a:r>
                      <a:endParaRPr lang="en-IN" sz="1400" dirty="0">
                        <a:effectLst/>
                        <a:latin typeface="Times New Roman" panose="02020603050405020304" pitchFamily="18" charset="0"/>
                        <a:ea typeface="StarSymbol"/>
                        <a:cs typeface="Times New Roman" panose="02020603050405020304" pitchFamily="18" charset="0"/>
                      </a:endParaRPr>
                    </a:p>
                  </a:txBody>
                  <a:tcPr marL="43983" marR="43983" marT="0" marB="0"/>
                </a:tc>
                <a:extLst>
                  <a:ext uri="{0D108BD9-81ED-4DB2-BD59-A6C34878D82A}">
                    <a16:rowId xmlns:a16="http://schemas.microsoft.com/office/drawing/2014/main" val="3227022250"/>
                  </a:ext>
                </a:extLst>
              </a:tr>
              <a:tr h="785138">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Preconditions</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The Smart Helmet Enforcement System is securely installed on the bike. The Raspberry Pi camera and detection algorithm are functioning properly.</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extLst>
                  <a:ext uri="{0D108BD9-81ED-4DB2-BD59-A6C34878D82A}">
                    <a16:rowId xmlns:a16="http://schemas.microsoft.com/office/drawing/2014/main" val="2132288150"/>
                  </a:ext>
                </a:extLst>
              </a:tr>
              <a:tr h="342241">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Postconditions</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extLst>
                  <a:ext uri="{0D108BD9-81ED-4DB2-BD59-A6C34878D82A}">
                    <a16:rowId xmlns:a16="http://schemas.microsoft.com/office/drawing/2014/main" val="1676427875"/>
                  </a:ext>
                </a:extLst>
              </a:tr>
              <a:tr h="342241">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Result</a:t>
                      </a:r>
                      <a:endParaRPr lang="en-IN" sz="1400">
                        <a:effectLst/>
                        <a:latin typeface="Times New Roman" panose="02020603050405020304" pitchFamily="18" charset="0"/>
                        <a:ea typeface="StarSymbol"/>
                        <a:cs typeface="Times New Roman" panose="02020603050405020304" pitchFamily="18" charset="0"/>
                      </a:endParaRPr>
                    </a:p>
                  </a:txBody>
                  <a:tcPr marL="43983" marR="43983"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StarSymbol"/>
                        <a:cs typeface="Times New Roman" panose="02020603050405020304" pitchFamily="18" charset="0"/>
                      </a:endParaRPr>
                    </a:p>
                  </a:txBody>
                  <a:tcPr marL="43983" marR="43983" marT="0" marB="0"/>
                </a:tc>
                <a:extLst>
                  <a:ext uri="{0D108BD9-81ED-4DB2-BD59-A6C34878D82A}">
                    <a16:rowId xmlns:a16="http://schemas.microsoft.com/office/drawing/2014/main" val="1643496988"/>
                  </a:ext>
                </a:extLst>
              </a:tr>
            </a:tbl>
          </a:graphicData>
        </a:graphic>
      </p:graphicFrame>
    </p:spTree>
    <p:extLst>
      <p:ext uri="{BB962C8B-B14F-4D97-AF65-F5344CB8AC3E}">
        <p14:creationId xmlns:p14="http://schemas.microsoft.com/office/powerpoint/2010/main" val="1594615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37</a:t>
            </a:fld>
            <a:endParaRPr lang="en-IN"/>
          </a:p>
        </p:txBody>
      </p:sp>
      <p:sp>
        <p:nvSpPr>
          <p:cNvPr id="2" name="Footer Placeholder 10">
            <a:extLst>
              <a:ext uri="{FF2B5EF4-FFF2-40B4-BE49-F238E27FC236}">
                <a16:creationId xmlns:a16="http://schemas.microsoft.com/office/drawing/2014/main" id="{E0690D8F-6D3F-D174-6124-963CA74B8ACD}"/>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54E47D12-284E-BAEF-DA6A-35B18632E19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7" name="TextBox 6">
            <a:extLst>
              <a:ext uri="{FF2B5EF4-FFF2-40B4-BE49-F238E27FC236}">
                <a16:creationId xmlns:a16="http://schemas.microsoft.com/office/drawing/2014/main" id="{2EC7FB86-176B-38AD-E243-1336EF369D6A}"/>
              </a:ext>
            </a:extLst>
          </p:cNvPr>
          <p:cNvSpPr txBox="1"/>
          <p:nvPr/>
        </p:nvSpPr>
        <p:spPr>
          <a:xfrm>
            <a:off x="5200903" y="458207"/>
            <a:ext cx="1994457"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TESTCASES</a:t>
            </a:r>
          </a:p>
        </p:txBody>
      </p:sp>
      <p:graphicFrame>
        <p:nvGraphicFramePr>
          <p:cNvPr id="3" name="Table 2">
            <a:extLst>
              <a:ext uri="{FF2B5EF4-FFF2-40B4-BE49-F238E27FC236}">
                <a16:creationId xmlns:a16="http://schemas.microsoft.com/office/drawing/2014/main" id="{1A0FE579-7048-5AF2-9788-B6FBC45AE5F8}"/>
              </a:ext>
            </a:extLst>
          </p:cNvPr>
          <p:cNvGraphicFramePr>
            <a:graphicFrameLocks noGrp="1"/>
          </p:cNvGraphicFramePr>
          <p:nvPr>
            <p:extLst>
              <p:ext uri="{D42A27DB-BD31-4B8C-83A1-F6EECF244321}">
                <p14:modId xmlns:p14="http://schemas.microsoft.com/office/powerpoint/2010/main" val="1762994131"/>
              </p:ext>
            </p:extLst>
          </p:nvPr>
        </p:nvGraphicFramePr>
        <p:xfrm>
          <a:off x="1600199" y="1094510"/>
          <a:ext cx="8991601" cy="4945135"/>
        </p:xfrm>
        <a:graphic>
          <a:graphicData uri="http://schemas.openxmlformats.org/drawingml/2006/table">
            <a:tbl>
              <a:tblPr firstRow="1" firstCol="1" bandRow="1">
                <a:tableStyleId>{5C22544A-7EE6-4342-B048-85BDC9FD1C3A}</a:tableStyleId>
              </a:tblPr>
              <a:tblGrid>
                <a:gridCol w="1630662">
                  <a:extLst>
                    <a:ext uri="{9D8B030D-6E8A-4147-A177-3AD203B41FA5}">
                      <a16:colId xmlns:a16="http://schemas.microsoft.com/office/drawing/2014/main" val="2347494133"/>
                    </a:ext>
                  </a:extLst>
                </a:gridCol>
                <a:gridCol w="7360939">
                  <a:extLst>
                    <a:ext uri="{9D8B030D-6E8A-4147-A177-3AD203B41FA5}">
                      <a16:colId xmlns:a16="http://schemas.microsoft.com/office/drawing/2014/main" val="2909295583"/>
                    </a:ext>
                  </a:extLst>
                </a:gridCol>
              </a:tblGrid>
              <a:tr h="318186">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Test Case Id</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SHES_TC_03</a:t>
                      </a:r>
                      <a:endParaRPr lang="en-IN" sz="1400" dirty="0">
                        <a:effectLst/>
                        <a:latin typeface="Times New Roman" panose="02020603050405020304" pitchFamily="18" charset="0"/>
                        <a:ea typeface="StarSymbol"/>
                        <a:cs typeface="Times New Roman" panose="02020603050405020304" pitchFamily="18" charset="0"/>
                      </a:endParaRPr>
                    </a:p>
                  </a:txBody>
                  <a:tcPr marL="42274" marR="42274" marT="0" marB="0"/>
                </a:tc>
                <a:extLst>
                  <a:ext uri="{0D108BD9-81ED-4DB2-BD59-A6C34878D82A}">
                    <a16:rowId xmlns:a16="http://schemas.microsoft.com/office/drawing/2014/main" val="3564725787"/>
                  </a:ext>
                </a:extLst>
              </a:tr>
              <a:tr h="464124">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Test Case Description</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This test case validates the system's ability to control the bike's engine based on helmet detection status.</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extLst>
                  <a:ext uri="{0D108BD9-81ED-4DB2-BD59-A6C34878D82A}">
                    <a16:rowId xmlns:a16="http://schemas.microsoft.com/office/drawing/2014/main" val="115840960"/>
                  </a:ext>
                </a:extLst>
              </a:tr>
              <a:tr h="1203598">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Test Steps</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Attempt to start the bike without wearing a helmet. Verify that the engine remains inactive and does not start. Wear a helmet and attempt to start the bike again. Confirm that the engine starts successfully. While the bike is in motion, remove the helmet and observe the system's response.</a:t>
                      </a:r>
                      <a:endParaRPr lang="en-IN" sz="1400" dirty="0">
                        <a:effectLst/>
                        <a:latin typeface="Times New Roman" panose="02020603050405020304" pitchFamily="18" charset="0"/>
                        <a:ea typeface="StarSymbol"/>
                        <a:cs typeface="Times New Roman" panose="02020603050405020304" pitchFamily="18" charset="0"/>
                      </a:endParaRPr>
                    </a:p>
                  </a:txBody>
                  <a:tcPr marL="42274" marR="42274" marT="0" marB="0"/>
                </a:tc>
                <a:extLst>
                  <a:ext uri="{0D108BD9-81ED-4DB2-BD59-A6C34878D82A}">
                    <a16:rowId xmlns:a16="http://schemas.microsoft.com/office/drawing/2014/main" val="1908704823"/>
                  </a:ext>
                </a:extLst>
              </a:tr>
              <a:tr h="1002420">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Expected Output</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The engine should not start if the rider is not wearing a helmet. Engine startup should occur promptly upon detecting the presence of a helmet. If the helmet is removed while the bike is in motion, the system should initiate a controlled stop.</a:t>
                      </a:r>
                      <a:endParaRPr lang="en-IN" sz="1400" dirty="0">
                        <a:effectLst/>
                        <a:latin typeface="Times New Roman" panose="02020603050405020304" pitchFamily="18" charset="0"/>
                        <a:ea typeface="StarSymbol"/>
                        <a:cs typeface="Times New Roman" panose="02020603050405020304" pitchFamily="18" charset="0"/>
                      </a:endParaRPr>
                    </a:p>
                  </a:txBody>
                  <a:tcPr marL="42274" marR="42274" marT="0" marB="0"/>
                </a:tc>
                <a:extLst>
                  <a:ext uri="{0D108BD9-81ED-4DB2-BD59-A6C34878D82A}">
                    <a16:rowId xmlns:a16="http://schemas.microsoft.com/office/drawing/2014/main" val="2037074155"/>
                  </a:ext>
                </a:extLst>
              </a:tr>
              <a:tr h="467167">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Actual Output</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The engine is not starting if the rider is not wearing a helmet.</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extLst>
                  <a:ext uri="{0D108BD9-81ED-4DB2-BD59-A6C34878D82A}">
                    <a16:rowId xmlns:a16="http://schemas.microsoft.com/office/drawing/2014/main" val="3252787153"/>
                  </a:ext>
                </a:extLst>
              </a:tr>
              <a:tr h="715602">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Preconditions</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The Smart Helmet Enforcement System is integrated with the bike's engine control mechanism. Helmets are available for testing purposes.</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extLst>
                  <a:ext uri="{0D108BD9-81ED-4DB2-BD59-A6C34878D82A}">
                    <a16:rowId xmlns:a16="http://schemas.microsoft.com/office/drawing/2014/main" val="1139405808"/>
                  </a:ext>
                </a:extLst>
              </a:tr>
              <a:tr h="318186">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Postconditions</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StarSymbol"/>
                        <a:cs typeface="Times New Roman" panose="02020603050405020304" pitchFamily="18" charset="0"/>
                      </a:endParaRPr>
                    </a:p>
                  </a:txBody>
                  <a:tcPr marL="42274" marR="42274" marT="0" marB="0"/>
                </a:tc>
                <a:extLst>
                  <a:ext uri="{0D108BD9-81ED-4DB2-BD59-A6C34878D82A}">
                    <a16:rowId xmlns:a16="http://schemas.microsoft.com/office/drawing/2014/main" val="44399620"/>
                  </a:ext>
                </a:extLst>
              </a:tr>
              <a:tr h="318186">
                <a:tc>
                  <a:txBody>
                    <a:bodyPr/>
                    <a:lstStyle/>
                    <a:p>
                      <a:pPr>
                        <a:lnSpc>
                          <a:spcPct val="150000"/>
                        </a:lnSpc>
                        <a:spcAft>
                          <a:spcPts val="1000"/>
                        </a:spcAft>
                      </a:pPr>
                      <a:r>
                        <a:rPr lang="en-US" sz="1400">
                          <a:effectLst/>
                          <a:latin typeface="Times New Roman" panose="02020603050405020304" pitchFamily="18" charset="0"/>
                          <a:cs typeface="Times New Roman" panose="02020603050405020304" pitchFamily="18" charset="0"/>
                        </a:rPr>
                        <a:t>Result</a:t>
                      </a:r>
                      <a:endParaRPr lang="en-IN" sz="1400">
                        <a:effectLst/>
                        <a:latin typeface="Times New Roman" panose="02020603050405020304" pitchFamily="18" charset="0"/>
                        <a:ea typeface="StarSymbol"/>
                        <a:cs typeface="Times New Roman" panose="02020603050405020304" pitchFamily="18" charset="0"/>
                      </a:endParaRPr>
                    </a:p>
                  </a:txBody>
                  <a:tcPr marL="42274" marR="42274" marT="0" marB="0"/>
                </a:tc>
                <a:tc>
                  <a:txBody>
                    <a:bodyPr/>
                    <a:lstStyle/>
                    <a:p>
                      <a:pPr>
                        <a:lnSpc>
                          <a:spcPct val="150000"/>
                        </a:lnSpc>
                        <a:spcAft>
                          <a:spcPts val="1000"/>
                        </a:spcAft>
                      </a:pPr>
                      <a:r>
                        <a:rPr lang="en-US" sz="1400" dirty="0">
                          <a:effectLst/>
                          <a:latin typeface="Times New Roman" panose="02020603050405020304" pitchFamily="18" charset="0"/>
                          <a:cs typeface="Times New Roman" panose="02020603050405020304" pitchFamily="18" charset="0"/>
                        </a:rPr>
                        <a:t>Pass</a:t>
                      </a:r>
                      <a:endParaRPr lang="en-IN" sz="1400" dirty="0">
                        <a:effectLst/>
                        <a:latin typeface="Times New Roman" panose="02020603050405020304" pitchFamily="18" charset="0"/>
                        <a:ea typeface="StarSymbol"/>
                        <a:cs typeface="Times New Roman" panose="02020603050405020304" pitchFamily="18" charset="0"/>
                      </a:endParaRPr>
                    </a:p>
                  </a:txBody>
                  <a:tcPr marL="42274" marR="42274" marT="0" marB="0"/>
                </a:tc>
                <a:extLst>
                  <a:ext uri="{0D108BD9-81ED-4DB2-BD59-A6C34878D82A}">
                    <a16:rowId xmlns:a16="http://schemas.microsoft.com/office/drawing/2014/main" val="1589585509"/>
                  </a:ext>
                </a:extLst>
              </a:tr>
            </a:tbl>
          </a:graphicData>
        </a:graphic>
      </p:graphicFrame>
    </p:spTree>
    <p:extLst>
      <p:ext uri="{BB962C8B-B14F-4D97-AF65-F5344CB8AC3E}">
        <p14:creationId xmlns:p14="http://schemas.microsoft.com/office/powerpoint/2010/main" val="2644674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38</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5072622" y="495363"/>
            <a:ext cx="1601721"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RESULTS</a:t>
            </a:r>
          </a:p>
        </p:txBody>
      </p:sp>
      <p:sp>
        <p:nvSpPr>
          <p:cNvPr id="13" name="TextBox 12">
            <a:extLst>
              <a:ext uri="{FF2B5EF4-FFF2-40B4-BE49-F238E27FC236}">
                <a16:creationId xmlns:a16="http://schemas.microsoft.com/office/drawing/2014/main" id="{4445EE09-C2B8-E40D-B7FF-96502C5E4BBE}"/>
              </a:ext>
            </a:extLst>
          </p:cNvPr>
          <p:cNvSpPr txBox="1"/>
          <p:nvPr/>
        </p:nvSpPr>
        <p:spPr>
          <a:xfrm>
            <a:off x="4992005" y="5702879"/>
            <a:ext cx="2565242" cy="466859"/>
          </a:xfrm>
          <a:prstGeom prst="rect">
            <a:avLst/>
          </a:prstGeom>
          <a:noFill/>
        </p:spPr>
        <p:txBody>
          <a:bodyPr wrap="square">
            <a:spAutoFit/>
          </a:bodyPr>
          <a:lstStyle/>
          <a:p>
            <a:pPr algn="ctr">
              <a:lnSpc>
                <a:spcPct val="150000"/>
              </a:lnSpc>
            </a:pPr>
            <a:r>
              <a:rPr lang="en-US" dirty="0">
                <a:latin typeface="Book Antiqua" panose="02040602050305030304" pitchFamily="18" charset="0"/>
              </a:rPr>
              <a:t>H</a:t>
            </a:r>
            <a:r>
              <a:rPr lang="en-IN" dirty="0" err="1">
                <a:latin typeface="Book Antiqua" panose="02040602050305030304" pitchFamily="18" charset="0"/>
              </a:rPr>
              <a:t>elmet</a:t>
            </a:r>
            <a:r>
              <a:rPr lang="en-IN" dirty="0">
                <a:latin typeface="Book Antiqua" panose="02040602050305030304" pitchFamily="18" charset="0"/>
              </a:rPr>
              <a:t> Detection code </a:t>
            </a:r>
            <a:endParaRPr lang="en-US" dirty="0">
              <a:latin typeface="Book Antiqua" panose="02040602050305030304" pitchFamily="18" charset="0"/>
            </a:endParaRPr>
          </a:p>
        </p:txBody>
      </p:sp>
      <p:sp>
        <p:nvSpPr>
          <p:cNvPr id="2" name="Footer Placeholder 10">
            <a:extLst>
              <a:ext uri="{FF2B5EF4-FFF2-40B4-BE49-F238E27FC236}">
                <a16:creationId xmlns:a16="http://schemas.microsoft.com/office/drawing/2014/main" id="{110448ED-360B-3C7A-FC2C-D4A31AC4F66E}"/>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AE4CC9C2-51C5-0592-958B-A4FD4018D2B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pic>
        <p:nvPicPr>
          <p:cNvPr id="8" name="Picture 7">
            <a:extLst>
              <a:ext uri="{FF2B5EF4-FFF2-40B4-BE49-F238E27FC236}">
                <a16:creationId xmlns:a16="http://schemas.microsoft.com/office/drawing/2014/main" id="{CAF3E275-D695-7289-FDA5-047A9EEE605A}"/>
              </a:ext>
            </a:extLst>
          </p:cNvPr>
          <p:cNvPicPr>
            <a:picLocks noChangeAspect="1"/>
          </p:cNvPicPr>
          <p:nvPr/>
        </p:nvPicPr>
        <p:blipFill>
          <a:blip r:embed="rId2"/>
          <a:stretch>
            <a:fillRect/>
          </a:stretch>
        </p:blipFill>
        <p:spPr>
          <a:xfrm>
            <a:off x="2523174" y="1155172"/>
            <a:ext cx="7044370" cy="4533286"/>
          </a:xfrm>
          <a:prstGeom prst="rect">
            <a:avLst/>
          </a:prstGeom>
        </p:spPr>
      </p:pic>
    </p:spTree>
    <p:extLst>
      <p:ext uri="{BB962C8B-B14F-4D97-AF65-F5344CB8AC3E}">
        <p14:creationId xmlns:p14="http://schemas.microsoft.com/office/powerpoint/2010/main" val="3913754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39</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5072622" y="495363"/>
            <a:ext cx="1601721"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RESULTS</a:t>
            </a:r>
          </a:p>
        </p:txBody>
      </p:sp>
      <p:sp>
        <p:nvSpPr>
          <p:cNvPr id="13" name="TextBox 12">
            <a:extLst>
              <a:ext uri="{FF2B5EF4-FFF2-40B4-BE49-F238E27FC236}">
                <a16:creationId xmlns:a16="http://schemas.microsoft.com/office/drawing/2014/main" id="{4445EE09-C2B8-E40D-B7FF-96502C5E4BBE}"/>
              </a:ext>
            </a:extLst>
          </p:cNvPr>
          <p:cNvSpPr txBox="1"/>
          <p:nvPr/>
        </p:nvSpPr>
        <p:spPr>
          <a:xfrm>
            <a:off x="4992005" y="5702879"/>
            <a:ext cx="2565242" cy="466859"/>
          </a:xfrm>
          <a:prstGeom prst="rect">
            <a:avLst/>
          </a:prstGeom>
          <a:noFill/>
        </p:spPr>
        <p:txBody>
          <a:bodyPr wrap="square">
            <a:spAutoFit/>
          </a:bodyPr>
          <a:lstStyle/>
          <a:p>
            <a:pPr algn="ctr">
              <a:lnSpc>
                <a:spcPct val="150000"/>
              </a:lnSpc>
            </a:pPr>
            <a:r>
              <a:rPr lang="en-IN" dirty="0">
                <a:latin typeface="Book Antiqua" panose="02040602050305030304" pitchFamily="18" charset="0"/>
              </a:rPr>
              <a:t>Final Project Prototype</a:t>
            </a:r>
            <a:endParaRPr lang="en-US" dirty="0">
              <a:latin typeface="Book Antiqua" panose="02040602050305030304" pitchFamily="18" charset="0"/>
            </a:endParaRPr>
          </a:p>
        </p:txBody>
      </p:sp>
      <p:sp>
        <p:nvSpPr>
          <p:cNvPr id="2" name="Footer Placeholder 10">
            <a:extLst>
              <a:ext uri="{FF2B5EF4-FFF2-40B4-BE49-F238E27FC236}">
                <a16:creationId xmlns:a16="http://schemas.microsoft.com/office/drawing/2014/main" id="{110448ED-360B-3C7A-FC2C-D4A31AC4F66E}"/>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AE4CC9C2-51C5-0592-958B-A4FD4018D2B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pic>
        <p:nvPicPr>
          <p:cNvPr id="6" name="Picture 5">
            <a:extLst>
              <a:ext uri="{FF2B5EF4-FFF2-40B4-BE49-F238E27FC236}">
                <a16:creationId xmlns:a16="http://schemas.microsoft.com/office/drawing/2014/main" id="{4B0D0263-DA57-E9F8-379F-97C41BADDCE8}"/>
              </a:ext>
            </a:extLst>
          </p:cNvPr>
          <p:cNvPicPr>
            <a:picLocks noChangeAspect="1"/>
          </p:cNvPicPr>
          <p:nvPr/>
        </p:nvPicPr>
        <p:blipFill rotWithShape="1">
          <a:blip r:embed="rId2">
            <a:extLst>
              <a:ext uri="{28A0092B-C50C-407E-A947-70E740481C1C}">
                <a14:useLocalDpi xmlns:a14="http://schemas.microsoft.com/office/drawing/2010/main" val="0"/>
              </a:ext>
            </a:extLst>
          </a:blip>
          <a:srcRect t="1991" r="2205" b="3529"/>
          <a:stretch/>
        </p:blipFill>
        <p:spPr>
          <a:xfrm>
            <a:off x="3772001" y="1053387"/>
            <a:ext cx="4455642" cy="4529197"/>
          </a:xfrm>
          <a:prstGeom prst="rect">
            <a:avLst/>
          </a:prstGeom>
        </p:spPr>
      </p:pic>
    </p:spTree>
    <p:extLst>
      <p:ext uri="{BB962C8B-B14F-4D97-AF65-F5344CB8AC3E}">
        <p14:creationId xmlns:p14="http://schemas.microsoft.com/office/powerpoint/2010/main" val="293985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9229"/>
            <a:ext cx="8229600" cy="1143000"/>
          </a:xfrm>
        </p:spPr>
        <p:txBody>
          <a:bodyPr>
            <a:norm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                                  INTRODUCTION</a:t>
            </a:r>
          </a:p>
        </p:txBody>
      </p:sp>
      <p:sp>
        <p:nvSpPr>
          <p:cNvPr id="8" name="Slide Number Placeholder 7"/>
          <p:cNvSpPr>
            <a:spLocks noGrp="1"/>
          </p:cNvSpPr>
          <p:nvPr>
            <p:ph type="sldNum" sz="quarter" idx="12"/>
          </p:nvPr>
        </p:nvSpPr>
        <p:spPr/>
        <p:txBody>
          <a:bodyPr/>
          <a:lstStyle/>
          <a:p>
            <a:fld id="{AE5629FF-3FC9-4ED2-8167-F1E9CD28EC76}" type="slidenum">
              <a:rPr lang="en-IN" smtClean="0"/>
              <a:pPr/>
              <a:t>4</a:t>
            </a:fld>
            <a:endParaRPr lang="en-IN"/>
          </a:p>
        </p:txBody>
      </p:sp>
      <p:sp>
        <p:nvSpPr>
          <p:cNvPr id="10" name="Content Placeholder 2">
            <a:extLst>
              <a:ext uri="{FF2B5EF4-FFF2-40B4-BE49-F238E27FC236}">
                <a16:creationId xmlns:a16="http://schemas.microsoft.com/office/drawing/2014/main" id="{00BD3090-BFC3-CD52-4A33-642F0EE423C0}"/>
              </a:ext>
            </a:extLst>
          </p:cNvPr>
          <p:cNvSpPr>
            <a:spLocks noGrp="1"/>
          </p:cNvSpPr>
          <p:nvPr>
            <p:ph idx="1"/>
          </p:nvPr>
        </p:nvSpPr>
        <p:spPr>
          <a:xfrm>
            <a:off x="838200" y="1181397"/>
            <a:ext cx="10515600" cy="4815874"/>
          </a:xfrm>
        </p:spPr>
        <p:txBody>
          <a:bodyPr vert="horz" lIns="91440" tIns="45720" rIns="91440" bIns="45720" rtlCol="0" anchor="t">
            <a:noAutofit/>
          </a:bodyPr>
          <a:lstStyle/>
          <a:p>
            <a:pPr marR="0" lvl="1" algn="just" defTabSz="914400" rtl="0" eaLnBrk="1" fontAlgn="auto" latinLnBrk="0" hangingPunct="1">
              <a:lnSpc>
                <a:spcPct val="150000"/>
              </a:lnSpc>
              <a:spcBef>
                <a:spcPts val="0"/>
              </a:spcBef>
              <a:spcAft>
                <a:spcPts val="0"/>
              </a:spcAft>
              <a:buClr>
                <a:srgbClr val="2F5597"/>
              </a:buClr>
              <a:buSzPct val="100000"/>
              <a:buFont typeface="Wingdings" panose="05000000000000000000" pitchFamily="2" charset="2"/>
              <a:buChar char="§"/>
              <a:tabLst/>
              <a:defRPr/>
            </a:pPr>
            <a:r>
              <a:rPr kumimoji="0" lang="en-US" sz="1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Deep learning is a branch of machine learning and artificial intelligence (AI) that imitates the way of humans in gaining certain types of knowledge. </a:t>
            </a:r>
          </a:p>
          <a:p>
            <a:pPr lvl="1" algn="just">
              <a:lnSpc>
                <a:spcPct val="150000"/>
              </a:lnSpc>
              <a:spcBef>
                <a:spcPts val="0"/>
              </a:spcBef>
              <a:buClr>
                <a:srgbClr val="2F5597"/>
              </a:buClr>
              <a:buSzPct val="100000"/>
              <a:buFont typeface="Wingdings" panose="05000000000000000000" pitchFamily="2" charset="2"/>
              <a:buChar char="§"/>
              <a:defRPr/>
            </a:pPr>
            <a:r>
              <a:rPr kumimoji="0" lang="en-US" sz="1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You Only Look Once (YOLO) is a structured Convolutional Neural Networks (CNN) model used in deep learning which is mostly applied to images and videos for their analysis.</a:t>
            </a:r>
          </a:p>
          <a:p>
            <a:pPr marR="0" lvl="1" algn="just" defTabSz="914400" rtl="0" eaLnBrk="1" fontAlgn="auto" latinLnBrk="0" hangingPunct="1">
              <a:lnSpc>
                <a:spcPct val="150000"/>
              </a:lnSpc>
              <a:spcBef>
                <a:spcPts val="0"/>
              </a:spcBef>
              <a:spcAft>
                <a:spcPts val="0"/>
              </a:spcAft>
              <a:buClr>
                <a:srgbClr val="2F5597"/>
              </a:buClr>
              <a:buSzPct val="100000"/>
              <a:buFont typeface="Wingdings" panose="05000000000000000000" pitchFamily="2" charset="2"/>
              <a:buChar char="§"/>
              <a:tabLst/>
              <a:defRPr/>
            </a:pPr>
            <a:r>
              <a:rPr lang="en-US" sz="1800" dirty="0">
                <a:latin typeface="Times New Roman" panose="02020603050405020304" pitchFamily="18" charset="0"/>
                <a:cs typeface="Times New Roman" panose="02020603050405020304" pitchFamily="18" charset="0"/>
              </a:rPr>
              <a:t>In our proposed model, </a:t>
            </a:r>
          </a:p>
          <a:p>
            <a:pPr lvl="2" algn="just">
              <a:lnSpc>
                <a:spcPct val="150000"/>
              </a:lnSpc>
              <a:spcBef>
                <a:spcPts val="0"/>
              </a:spcBef>
              <a:buClr>
                <a:srgbClr val="2F5597"/>
              </a:buClr>
              <a:buSzPct val="100000"/>
              <a:buFont typeface="Wingdings" panose="05000000000000000000" pitchFamily="2" charset="2"/>
              <a:buChar char="§"/>
              <a:defRPr/>
            </a:pPr>
            <a:r>
              <a:rPr lang="en-US" sz="1700" dirty="0">
                <a:latin typeface="Times New Roman" panose="02020603050405020304" pitchFamily="18" charset="0"/>
                <a:cs typeface="Times New Roman" panose="02020603050405020304" pitchFamily="18" charset="0"/>
              </a:rPr>
              <a:t>YOLO</a:t>
            </a:r>
            <a:r>
              <a:rPr kumimoji="0" lang="en-US" sz="17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is used for recognizing the driver’s wearing a helmet and also with absence of helmet.</a:t>
            </a:r>
          </a:p>
          <a:p>
            <a:pPr lvl="2" algn="just">
              <a:lnSpc>
                <a:spcPct val="150000"/>
              </a:lnSpc>
              <a:spcBef>
                <a:spcPts val="0"/>
              </a:spcBef>
              <a:buClr>
                <a:srgbClr val="2F5597"/>
              </a:buClr>
              <a:buSzPct val="100000"/>
              <a:buFont typeface="Wingdings" panose="05000000000000000000" pitchFamily="2" charset="2"/>
              <a:buChar char="§"/>
              <a:defRPr/>
            </a:pPr>
            <a:r>
              <a:rPr lang="en-US" sz="1700" dirty="0">
                <a:latin typeface="Times New Roman" panose="02020603050405020304" pitchFamily="18" charset="0"/>
                <a:cs typeface="Times New Roman" panose="02020603050405020304" pitchFamily="18" charset="0"/>
              </a:rPr>
              <a:t>Image datasets of both wearing a helmet and not wearing is trained rigorously to the model.</a:t>
            </a:r>
          </a:p>
          <a:p>
            <a:pPr lvl="2" algn="just">
              <a:lnSpc>
                <a:spcPct val="150000"/>
              </a:lnSpc>
              <a:spcBef>
                <a:spcPts val="0"/>
              </a:spcBef>
              <a:buClr>
                <a:srgbClr val="2F5597"/>
              </a:buClr>
              <a:buSzPct val="100000"/>
              <a:buFont typeface="Wingdings" panose="05000000000000000000" pitchFamily="2" charset="2"/>
              <a:buChar char="§"/>
              <a:defRPr/>
            </a:pPr>
            <a:r>
              <a:rPr kumimoji="0" lang="en-US" sz="17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The model</a:t>
            </a:r>
            <a:r>
              <a:rPr kumimoji="0" lang="en-US" sz="17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uses camera feed to process the driver images randomly in order to produce the result whether he/she is wearing a helmet or not.</a:t>
            </a:r>
          </a:p>
          <a:p>
            <a:pPr marR="0" lvl="1" algn="just" defTabSz="914400" rtl="0" eaLnBrk="1" fontAlgn="auto" latinLnBrk="0" hangingPunct="1">
              <a:lnSpc>
                <a:spcPct val="150000"/>
              </a:lnSpc>
              <a:spcBef>
                <a:spcPts val="0"/>
              </a:spcBef>
              <a:spcAft>
                <a:spcPts val="0"/>
              </a:spcAft>
              <a:buClr>
                <a:srgbClr val="2F5597"/>
              </a:buClr>
              <a:buSzPct val="100000"/>
              <a:buFont typeface="Wingdings" panose="05000000000000000000" pitchFamily="2" charset="2"/>
              <a:buChar char="§"/>
              <a:tabLst/>
              <a:defRP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model is trained with an algorithm which enables it to classify images of various </a:t>
            </a:r>
            <a:r>
              <a:rPr lang="en-IN" sz="1800" dirty="0">
                <a:latin typeface="Times New Roman" panose="02020603050405020304" pitchFamily="18" charset="0"/>
                <a:ea typeface="Calibri" panose="020F0502020204030204" pitchFamily="34" charset="0"/>
                <a:cs typeface="Times New Roman" panose="02020603050405020304" pitchFamily="18" charset="0"/>
              </a:rPr>
              <a:t>categories.</a:t>
            </a:r>
            <a:endParaRPr kumimoji="0" lang="en-IN" sz="18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algn="just">
              <a:buClr>
                <a:srgbClr val="7030A0"/>
              </a:buClr>
              <a:buSzPct val="91000"/>
              <a:buFont typeface="Wingdings" panose="05000000000000000000" pitchFamily="2" charset="2"/>
              <a:buChar char="§"/>
            </a:pPr>
            <a:endParaRPr lang="en-US" sz="1800" dirty="0">
              <a:latin typeface="Times New Roman" panose="02020603050405020304" pitchFamily="18" charset="0"/>
              <a:cs typeface="Times New Roman" panose="02020603050405020304" pitchFamily="18" charset="0"/>
            </a:endParaRPr>
          </a:p>
        </p:txBody>
      </p:sp>
      <p:sp>
        <p:nvSpPr>
          <p:cNvPr id="5" name="Footer Placeholder 10">
            <a:extLst>
              <a:ext uri="{FF2B5EF4-FFF2-40B4-BE49-F238E27FC236}">
                <a16:creationId xmlns:a16="http://schemas.microsoft.com/office/drawing/2014/main" id="{1A67829E-10B7-90B6-D567-227D6B5A6205}"/>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A5633FD7-362C-4F35-00EF-4E13C4D32649}"/>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40</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5072622" y="495363"/>
            <a:ext cx="1601721"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RESULTS</a:t>
            </a:r>
          </a:p>
        </p:txBody>
      </p:sp>
      <p:sp>
        <p:nvSpPr>
          <p:cNvPr id="13" name="TextBox 12">
            <a:extLst>
              <a:ext uri="{FF2B5EF4-FFF2-40B4-BE49-F238E27FC236}">
                <a16:creationId xmlns:a16="http://schemas.microsoft.com/office/drawing/2014/main" id="{4445EE09-C2B8-E40D-B7FF-96502C5E4BBE}"/>
              </a:ext>
            </a:extLst>
          </p:cNvPr>
          <p:cNvSpPr txBox="1"/>
          <p:nvPr/>
        </p:nvSpPr>
        <p:spPr>
          <a:xfrm>
            <a:off x="2292916" y="5218833"/>
            <a:ext cx="2565242" cy="466859"/>
          </a:xfrm>
          <a:prstGeom prst="rect">
            <a:avLst/>
          </a:prstGeom>
          <a:noFill/>
        </p:spPr>
        <p:txBody>
          <a:bodyPr wrap="square">
            <a:spAutoFit/>
          </a:bodyPr>
          <a:lstStyle/>
          <a:p>
            <a:pPr algn="ctr">
              <a:lnSpc>
                <a:spcPct val="150000"/>
              </a:lnSpc>
            </a:pPr>
            <a:r>
              <a:rPr lang="en-IN" dirty="0">
                <a:latin typeface="Book Antiqua" panose="02040602050305030304" pitchFamily="18" charset="0"/>
              </a:rPr>
              <a:t>Helmet Detected</a:t>
            </a:r>
            <a:endParaRPr lang="en-US" dirty="0">
              <a:latin typeface="Book Antiqua" panose="02040602050305030304" pitchFamily="18" charset="0"/>
            </a:endParaRPr>
          </a:p>
        </p:txBody>
      </p:sp>
      <p:sp>
        <p:nvSpPr>
          <p:cNvPr id="2" name="Footer Placeholder 10">
            <a:extLst>
              <a:ext uri="{FF2B5EF4-FFF2-40B4-BE49-F238E27FC236}">
                <a16:creationId xmlns:a16="http://schemas.microsoft.com/office/drawing/2014/main" id="{110448ED-360B-3C7A-FC2C-D4A31AC4F66E}"/>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AE4CC9C2-51C5-0592-958B-A4FD4018D2B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pic>
        <p:nvPicPr>
          <p:cNvPr id="8" name="Picture 7">
            <a:extLst>
              <a:ext uri="{FF2B5EF4-FFF2-40B4-BE49-F238E27FC236}">
                <a16:creationId xmlns:a16="http://schemas.microsoft.com/office/drawing/2014/main" id="{66ADDF1F-15FB-4FFF-1DC2-3147855F5851}"/>
              </a:ext>
            </a:extLst>
          </p:cNvPr>
          <p:cNvPicPr>
            <a:picLocks noChangeAspect="1"/>
          </p:cNvPicPr>
          <p:nvPr/>
        </p:nvPicPr>
        <p:blipFill rotWithShape="1">
          <a:blip r:embed="rId2">
            <a:extLst>
              <a:ext uri="{28A0092B-C50C-407E-A947-70E740481C1C}">
                <a14:useLocalDpi xmlns:a14="http://schemas.microsoft.com/office/drawing/2010/main" val="0"/>
              </a:ext>
            </a:extLst>
          </a:blip>
          <a:srcRect l="27923" t="23958" r="27320" b="14363"/>
          <a:stretch/>
        </p:blipFill>
        <p:spPr bwMode="auto">
          <a:xfrm>
            <a:off x="1576447" y="1707776"/>
            <a:ext cx="3562839" cy="3361766"/>
          </a:xfrm>
          <a:prstGeom prst="rect">
            <a:avLst/>
          </a:prstGeom>
          <a:noFill/>
          <a:ln>
            <a:noFill/>
          </a:ln>
        </p:spPr>
      </p:pic>
      <p:pic>
        <p:nvPicPr>
          <p:cNvPr id="9" name="Picture 8">
            <a:extLst>
              <a:ext uri="{FF2B5EF4-FFF2-40B4-BE49-F238E27FC236}">
                <a16:creationId xmlns:a16="http://schemas.microsoft.com/office/drawing/2014/main" id="{25C089A0-EF0B-A02C-6B1E-A535A2C53F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8247" y="1707776"/>
            <a:ext cx="3632623" cy="3361766"/>
          </a:xfrm>
          <a:prstGeom prst="rect">
            <a:avLst/>
          </a:prstGeom>
          <a:noFill/>
          <a:ln>
            <a:noFill/>
          </a:ln>
        </p:spPr>
      </p:pic>
      <p:sp>
        <p:nvSpPr>
          <p:cNvPr id="10" name="TextBox 9">
            <a:extLst>
              <a:ext uri="{FF2B5EF4-FFF2-40B4-BE49-F238E27FC236}">
                <a16:creationId xmlns:a16="http://schemas.microsoft.com/office/drawing/2014/main" id="{1215CE22-122F-6318-B11C-3967E3E68F3A}"/>
              </a:ext>
            </a:extLst>
          </p:cNvPr>
          <p:cNvSpPr txBox="1"/>
          <p:nvPr/>
        </p:nvSpPr>
        <p:spPr>
          <a:xfrm>
            <a:off x="7050407" y="5218832"/>
            <a:ext cx="3120386" cy="466859"/>
          </a:xfrm>
          <a:prstGeom prst="rect">
            <a:avLst/>
          </a:prstGeom>
          <a:noFill/>
        </p:spPr>
        <p:txBody>
          <a:bodyPr wrap="square">
            <a:spAutoFit/>
          </a:bodyPr>
          <a:lstStyle/>
          <a:p>
            <a:pPr algn="ctr">
              <a:lnSpc>
                <a:spcPct val="150000"/>
              </a:lnSpc>
            </a:pPr>
            <a:r>
              <a:rPr lang="en-IN" dirty="0">
                <a:latin typeface="Book Antiqua" panose="02040602050305030304" pitchFamily="18" charset="0"/>
              </a:rPr>
              <a:t>Bike wheel started Running</a:t>
            </a:r>
            <a:endParaRPr lang="en-US" dirty="0">
              <a:latin typeface="Book Antiqua" panose="02040602050305030304" pitchFamily="18" charset="0"/>
            </a:endParaRPr>
          </a:p>
        </p:txBody>
      </p:sp>
    </p:spTree>
    <p:extLst>
      <p:ext uri="{BB962C8B-B14F-4D97-AF65-F5344CB8AC3E}">
        <p14:creationId xmlns:p14="http://schemas.microsoft.com/office/powerpoint/2010/main" val="1806378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41</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5072622" y="495363"/>
            <a:ext cx="1601721"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RESULTS</a:t>
            </a:r>
          </a:p>
        </p:txBody>
      </p:sp>
      <p:sp>
        <p:nvSpPr>
          <p:cNvPr id="13" name="TextBox 12">
            <a:extLst>
              <a:ext uri="{FF2B5EF4-FFF2-40B4-BE49-F238E27FC236}">
                <a16:creationId xmlns:a16="http://schemas.microsoft.com/office/drawing/2014/main" id="{4445EE09-C2B8-E40D-B7FF-96502C5E4BBE}"/>
              </a:ext>
            </a:extLst>
          </p:cNvPr>
          <p:cNvSpPr txBox="1"/>
          <p:nvPr/>
        </p:nvSpPr>
        <p:spPr>
          <a:xfrm>
            <a:off x="2687777" y="5014996"/>
            <a:ext cx="2565242" cy="466859"/>
          </a:xfrm>
          <a:prstGeom prst="rect">
            <a:avLst/>
          </a:prstGeom>
          <a:noFill/>
        </p:spPr>
        <p:txBody>
          <a:bodyPr wrap="square">
            <a:spAutoFit/>
          </a:bodyPr>
          <a:lstStyle/>
          <a:p>
            <a:pPr algn="ctr">
              <a:lnSpc>
                <a:spcPct val="150000"/>
              </a:lnSpc>
            </a:pPr>
            <a:r>
              <a:rPr lang="en-IN" dirty="0">
                <a:latin typeface="Book Antiqua" panose="02040602050305030304" pitchFamily="18" charset="0"/>
              </a:rPr>
              <a:t>No helmet Detected</a:t>
            </a:r>
            <a:endParaRPr lang="en-US" dirty="0">
              <a:latin typeface="Book Antiqua" panose="02040602050305030304" pitchFamily="18" charset="0"/>
            </a:endParaRPr>
          </a:p>
        </p:txBody>
      </p:sp>
      <p:sp>
        <p:nvSpPr>
          <p:cNvPr id="2" name="Footer Placeholder 10">
            <a:extLst>
              <a:ext uri="{FF2B5EF4-FFF2-40B4-BE49-F238E27FC236}">
                <a16:creationId xmlns:a16="http://schemas.microsoft.com/office/drawing/2014/main" id="{110448ED-360B-3C7A-FC2C-D4A31AC4F66E}"/>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AE4CC9C2-51C5-0592-958B-A4FD4018D2B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10" name="TextBox 9">
            <a:extLst>
              <a:ext uri="{FF2B5EF4-FFF2-40B4-BE49-F238E27FC236}">
                <a16:creationId xmlns:a16="http://schemas.microsoft.com/office/drawing/2014/main" id="{1215CE22-122F-6318-B11C-3967E3E68F3A}"/>
              </a:ext>
            </a:extLst>
          </p:cNvPr>
          <p:cNvSpPr txBox="1"/>
          <p:nvPr/>
        </p:nvSpPr>
        <p:spPr>
          <a:xfrm>
            <a:off x="6827550" y="5121872"/>
            <a:ext cx="3120386" cy="466859"/>
          </a:xfrm>
          <a:prstGeom prst="rect">
            <a:avLst/>
          </a:prstGeom>
          <a:noFill/>
        </p:spPr>
        <p:txBody>
          <a:bodyPr wrap="square">
            <a:spAutoFit/>
          </a:bodyPr>
          <a:lstStyle/>
          <a:p>
            <a:pPr algn="ctr">
              <a:lnSpc>
                <a:spcPct val="150000"/>
              </a:lnSpc>
            </a:pPr>
            <a:r>
              <a:rPr lang="en-IN" dirty="0">
                <a:latin typeface="Book Antiqua" panose="02040602050305030304" pitchFamily="18" charset="0"/>
              </a:rPr>
              <a:t>Indication and timer runs</a:t>
            </a:r>
            <a:endParaRPr lang="en-US" dirty="0">
              <a:latin typeface="Book Antiqua" panose="02040602050305030304" pitchFamily="18" charset="0"/>
            </a:endParaRPr>
          </a:p>
        </p:txBody>
      </p:sp>
      <p:pic>
        <p:nvPicPr>
          <p:cNvPr id="3" name="Picture 2">
            <a:extLst>
              <a:ext uri="{FF2B5EF4-FFF2-40B4-BE49-F238E27FC236}">
                <a16:creationId xmlns:a16="http://schemas.microsoft.com/office/drawing/2014/main" id="{B8A5ACD8-7C3D-F00C-E11C-F951558DF78F}"/>
              </a:ext>
            </a:extLst>
          </p:cNvPr>
          <p:cNvPicPr>
            <a:picLocks noChangeAspect="1"/>
          </p:cNvPicPr>
          <p:nvPr/>
        </p:nvPicPr>
        <p:blipFill rotWithShape="1">
          <a:blip r:embed="rId2">
            <a:extLst>
              <a:ext uri="{28A0092B-C50C-407E-A947-70E740481C1C}">
                <a14:useLocalDpi xmlns:a14="http://schemas.microsoft.com/office/drawing/2010/main" val="0"/>
              </a:ext>
            </a:extLst>
          </a:blip>
          <a:srcRect l="20829" t="29217" r="39910" b="5285"/>
          <a:stretch/>
        </p:blipFill>
        <p:spPr bwMode="auto">
          <a:xfrm>
            <a:off x="2794094" y="1939292"/>
            <a:ext cx="2352608" cy="2924201"/>
          </a:xfrm>
          <a:prstGeom prst="rect">
            <a:avLst/>
          </a:prstGeom>
          <a:noFill/>
          <a:ln>
            <a:noFill/>
          </a:ln>
        </p:spPr>
      </p:pic>
      <p:pic>
        <p:nvPicPr>
          <p:cNvPr id="11" name="Picture 10">
            <a:extLst>
              <a:ext uri="{FF2B5EF4-FFF2-40B4-BE49-F238E27FC236}">
                <a16:creationId xmlns:a16="http://schemas.microsoft.com/office/drawing/2014/main" id="{91709953-7A65-2E2E-7B15-D219C54F2DC3}"/>
              </a:ext>
            </a:extLst>
          </p:cNvPr>
          <p:cNvPicPr>
            <a:picLocks noChangeAspect="1"/>
          </p:cNvPicPr>
          <p:nvPr/>
        </p:nvPicPr>
        <p:blipFill rotWithShape="1">
          <a:blip r:embed="rId3">
            <a:extLst>
              <a:ext uri="{28A0092B-C50C-407E-A947-70E740481C1C}">
                <a14:useLocalDpi xmlns:a14="http://schemas.microsoft.com/office/drawing/2010/main" val="0"/>
              </a:ext>
            </a:extLst>
          </a:blip>
          <a:srcRect l="19187" r="6127" b="13715"/>
          <a:stretch/>
        </p:blipFill>
        <p:spPr bwMode="auto">
          <a:xfrm>
            <a:off x="6489146" y="1756189"/>
            <a:ext cx="3797195" cy="3290406"/>
          </a:xfrm>
          <a:prstGeom prst="rect">
            <a:avLst/>
          </a:prstGeom>
          <a:noFill/>
          <a:ln>
            <a:noFill/>
          </a:ln>
        </p:spPr>
      </p:pic>
    </p:spTree>
    <p:extLst>
      <p:ext uri="{BB962C8B-B14F-4D97-AF65-F5344CB8AC3E}">
        <p14:creationId xmlns:p14="http://schemas.microsoft.com/office/powerpoint/2010/main" val="3529995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78B4C1-2981-717D-BB54-4A5A8B9C7736}"/>
              </a:ext>
            </a:extLst>
          </p:cNvPr>
          <p:cNvSpPr>
            <a:spLocks noGrp="1"/>
          </p:cNvSpPr>
          <p:nvPr>
            <p:ph type="sldNum" sz="quarter" idx="12"/>
          </p:nvPr>
        </p:nvSpPr>
        <p:spPr/>
        <p:txBody>
          <a:bodyPr/>
          <a:lstStyle/>
          <a:p>
            <a:fld id="{7DDC74A7-8E3A-44D8-B21A-0486332C72F7}" type="slidenum">
              <a:rPr lang="en-IN" smtClean="0"/>
              <a:pPr/>
              <a:t>42</a:t>
            </a:fld>
            <a:endParaRPr lang="en-IN"/>
          </a:p>
        </p:txBody>
      </p:sp>
      <p:sp>
        <p:nvSpPr>
          <p:cNvPr id="5" name="TextBox 4">
            <a:extLst>
              <a:ext uri="{FF2B5EF4-FFF2-40B4-BE49-F238E27FC236}">
                <a16:creationId xmlns:a16="http://schemas.microsoft.com/office/drawing/2014/main" id="{06F2E17C-838A-AA93-41C2-7F62D71C856D}"/>
              </a:ext>
            </a:extLst>
          </p:cNvPr>
          <p:cNvSpPr txBox="1"/>
          <p:nvPr/>
        </p:nvSpPr>
        <p:spPr>
          <a:xfrm>
            <a:off x="5072622" y="495363"/>
            <a:ext cx="1601721" cy="461665"/>
          </a:xfrm>
          <a:prstGeom prst="rect">
            <a:avLst/>
          </a:prstGeom>
          <a:noFill/>
        </p:spPr>
        <p:txBody>
          <a:bodyPr wrap="none" rtlCol="0">
            <a:sp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RESULTS</a:t>
            </a:r>
          </a:p>
        </p:txBody>
      </p:sp>
      <p:sp>
        <p:nvSpPr>
          <p:cNvPr id="13" name="TextBox 12">
            <a:extLst>
              <a:ext uri="{FF2B5EF4-FFF2-40B4-BE49-F238E27FC236}">
                <a16:creationId xmlns:a16="http://schemas.microsoft.com/office/drawing/2014/main" id="{4445EE09-C2B8-E40D-B7FF-96502C5E4BBE}"/>
              </a:ext>
            </a:extLst>
          </p:cNvPr>
          <p:cNvSpPr txBox="1"/>
          <p:nvPr/>
        </p:nvSpPr>
        <p:spPr>
          <a:xfrm>
            <a:off x="4165528" y="5121872"/>
            <a:ext cx="3860941" cy="466859"/>
          </a:xfrm>
          <a:prstGeom prst="rect">
            <a:avLst/>
          </a:prstGeom>
          <a:noFill/>
        </p:spPr>
        <p:txBody>
          <a:bodyPr wrap="square">
            <a:spAutoFit/>
          </a:bodyPr>
          <a:lstStyle/>
          <a:p>
            <a:pPr algn="ctr">
              <a:lnSpc>
                <a:spcPct val="150000"/>
              </a:lnSpc>
            </a:pPr>
            <a:r>
              <a:rPr lang="en-IN" dirty="0">
                <a:latin typeface="Book Antiqua" panose="02040602050305030304" pitchFamily="18" charset="0"/>
              </a:rPr>
              <a:t>Model training and Validation</a:t>
            </a:r>
            <a:endParaRPr lang="en-US" dirty="0">
              <a:latin typeface="Book Antiqua" panose="02040602050305030304" pitchFamily="18" charset="0"/>
            </a:endParaRPr>
          </a:p>
        </p:txBody>
      </p:sp>
      <p:sp>
        <p:nvSpPr>
          <p:cNvPr id="2" name="Footer Placeholder 10">
            <a:extLst>
              <a:ext uri="{FF2B5EF4-FFF2-40B4-BE49-F238E27FC236}">
                <a16:creationId xmlns:a16="http://schemas.microsoft.com/office/drawing/2014/main" id="{110448ED-360B-3C7A-FC2C-D4A31AC4F66E}"/>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AE4CC9C2-51C5-0592-958B-A4FD4018D2BE}"/>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pic>
        <p:nvPicPr>
          <p:cNvPr id="6" name="Picture 5">
            <a:extLst>
              <a:ext uri="{FF2B5EF4-FFF2-40B4-BE49-F238E27FC236}">
                <a16:creationId xmlns:a16="http://schemas.microsoft.com/office/drawing/2014/main" id="{788E76E6-1A84-0714-F7D0-38EFA6229DED}"/>
              </a:ext>
            </a:extLst>
          </p:cNvPr>
          <p:cNvPicPr>
            <a:picLocks noChangeAspect="1"/>
          </p:cNvPicPr>
          <p:nvPr/>
        </p:nvPicPr>
        <p:blipFill rotWithShape="1">
          <a:blip r:embed="rId2"/>
          <a:srcRect t="10821" b="10509"/>
          <a:stretch/>
        </p:blipFill>
        <p:spPr>
          <a:xfrm>
            <a:off x="1934027" y="1627093"/>
            <a:ext cx="8323945" cy="3494779"/>
          </a:xfrm>
          <a:prstGeom prst="rect">
            <a:avLst/>
          </a:prstGeom>
        </p:spPr>
      </p:pic>
    </p:spTree>
    <p:extLst>
      <p:ext uri="{BB962C8B-B14F-4D97-AF65-F5344CB8AC3E}">
        <p14:creationId xmlns:p14="http://schemas.microsoft.com/office/powerpoint/2010/main" val="3829741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6CAD-99C2-4EC0-9381-B91D1FA97CA3}"/>
              </a:ext>
            </a:extLst>
          </p:cNvPr>
          <p:cNvSpPr>
            <a:spLocks noGrp="1"/>
          </p:cNvSpPr>
          <p:nvPr>
            <p:ph type="title"/>
          </p:nvPr>
        </p:nvSpPr>
        <p:spPr/>
        <p:txBody>
          <a:bodyPr>
            <a:normAutofit/>
          </a:bodyPr>
          <a:lstStyle/>
          <a:p>
            <a:pPr algn="ctr"/>
            <a:r>
              <a:rPr lang="en-IN" sz="2400" b="1" dirty="0">
                <a:solidFill>
                  <a:schemeClr val="accent1">
                    <a:lumMod val="75000"/>
                  </a:schemeClr>
                </a:solidFill>
                <a:latin typeface="Book Antiqua" panose="02040602050305030304" pitchFamily="18" charset="0"/>
                <a:cs typeface="Times New Roman" panose="02020603050405020304" pitchFamily="18" charset="0"/>
              </a:rPr>
              <a:t>CONCLUSION</a:t>
            </a:r>
            <a:endParaRPr lang="en-IN" sz="2400" b="1" dirty="0">
              <a:solidFill>
                <a:schemeClr val="accent1">
                  <a:lumMod val="75000"/>
                </a:schemeClr>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4339CDE6-2AAA-4A5F-8771-4B556B29FC5E}"/>
              </a:ext>
            </a:extLst>
          </p:cNvPr>
          <p:cNvSpPr>
            <a:spLocks noGrp="1"/>
          </p:cNvSpPr>
          <p:nvPr>
            <p:ph idx="1"/>
          </p:nvPr>
        </p:nvSpPr>
        <p:spPr>
          <a:xfrm>
            <a:off x="927964" y="1355880"/>
            <a:ext cx="10425836" cy="4846349"/>
          </a:xfrm>
        </p:spPr>
        <p:txBody>
          <a:bodyPr>
            <a:noAutofit/>
          </a:bodyPr>
          <a:lstStyle/>
          <a:p>
            <a:pPr algn="just">
              <a:lnSpc>
                <a:spcPct val="10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Our project centres around the utilization of Convolutional Neural Network (CNN) structured YOLO (You Only Look Once), a deep learning model meticulously trained with two image categories – with and without helmets.</a:t>
            </a:r>
          </a:p>
          <a:p>
            <a:pPr algn="just">
              <a:lnSpc>
                <a:spcPct val="10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robust model ensures accurate helmet detection, forming the technological backbone of our Smart Helmet Enforcement System. </a:t>
            </a:r>
          </a:p>
          <a:p>
            <a:pPr algn="just">
              <a:lnSpc>
                <a:spcPct val="10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Integrated with Internet of Things (IoT) components, the YOLO's output seamlessly controls bike mechanisms, offering a comprehensive solution to minimize accidents caused by the absence of helmets among two-wheeler riders.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Going beyond detection, our project stands as a testament to responsible riding practices. By automating helmet enforcement, the system not only ensures prompt and accurate detection but also contributes to an overall safer riding experience. </a:t>
            </a:r>
          </a:p>
          <a:p>
            <a:pPr algn="just">
              <a:lnSpc>
                <a:spcPct val="10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Smart Helmet Enforcement System aligns with our vision of promoting a culture where helmet usage becomes ingrained in every rider's habits, enhancing road safety and mitigating the risks associated with two-wheeler accidents.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AE5629FF-3FC9-4ED2-8167-F1E9CD28EC76}" type="slidenum">
              <a:rPr lang="en-IN" smtClean="0"/>
              <a:pPr/>
              <a:t>43</a:t>
            </a:fld>
            <a:endParaRPr lang="en-IN"/>
          </a:p>
        </p:txBody>
      </p:sp>
      <p:sp>
        <p:nvSpPr>
          <p:cNvPr id="4" name="Footer Placeholder 10">
            <a:extLst>
              <a:ext uri="{FF2B5EF4-FFF2-40B4-BE49-F238E27FC236}">
                <a16:creationId xmlns:a16="http://schemas.microsoft.com/office/drawing/2014/main" id="{4158D35F-CE0F-4777-7497-C1F59B9D7D53}"/>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D7C9A64B-CD0C-95A0-38A6-E30518419EB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3300789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6CAD-99C2-4EC0-9381-B91D1FA97CA3}"/>
              </a:ext>
            </a:extLst>
          </p:cNvPr>
          <p:cNvSpPr>
            <a:spLocks noGrp="1"/>
          </p:cNvSpPr>
          <p:nvPr>
            <p:ph type="title"/>
          </p:nvPr>
        </p:nvSpPr>
        <p:spPr/>
        <p:txBody>
          <a:bodyPr>
            <a:normAutofit/>
          </a:bodyPr>
          <a:lstStyle/>
          <a:p>
            <a:pPr algn="ctr"/>
            <a:r>
              <a:rPr lang="en-IN" sz="2400" b="1" dirty="0">
                <a:solidFill>
                  <a:schemeClr val="accent1">
                    <a:lumMod val="75000"/>
                  </a:schemeClr>
                </a:solidFill>
                <a:latin typeface="Book Antiqua" panose="02040602050305030304" pitchFamily="18" charset="0"/>
                <a:cs typeface="Times New Roman" panose="02020603050405020304" pitchFamily="18" charset="0"/>
              </a:rPr>
              <a:t>FUTURE SCOPE</a:t>
            </a:r>
            <a:endParaRPr lang="en-IN" sz="2400" b="1" dirty="0">
              <a:solidFill>
                <a:schemeClr val="accent1">
                  <a:lumMod val="75000"/>
                </a:schemeClr>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4339CDE6-2AAA-4A5F-8771-4B556B29FC5E}"/>
              </a:ext>
            </a:extLst>
          </p:cNvPr>
          <p:cNvSpPr>
            <a:spLocks noGrp="1"/>
          </p:cNvSpPr>
          <p:nvPr>
            <p:ph idx="1"/>
          </p:nvPr>
        </p:nvSpPr>
        <p:spPr>
          <a:xfrm>
            <a:off x="838200" y="1354985"/>
            <a:ext cx="10655300" cy="4846349"/>
          </a:xfrm>
        </p:spPr>
        <p:txBody>
          <a:bodyPr>
            <a:noAutofit/>
          </a:bodyPr>
          <a:lstStyle/>
          <a:p>
            <a:pPr marL="0" indent="0" algn="just">
              <a:lnSpc>
                <a:spcPct val="100000"/>
              </a:lnSpc>
              <a:buNone/>
            </a:pPr>
            <a:r>
              <a:rPr lang="en-US" sz="1800" b="1" dirty="0">
                <a:effectLst/>
                <a:latin typeface="Times New Roman" panose="02020603050405020304" pitchFamily="18" charset="0"/>
                <a:ea typeface="StarSymbol"/>
              </a:rPr>
              <a:t>Driver Drowsiness Detection:</a:t>
            </a:r>
          </a:p>
          <a:p>
            <a:pPr algn="just">
              <a:lnSpc>
                <a:spcPct val="100000"/>
              </a:lnSpc>
            </a:pPr>
            <a:r>
              <a:rPr lang="en-US" sz="1800" dirty="0">
                <a:effectLst/>
                <a:latin typeface="Times New Roman" panose="02020603050405020304" pitchFamily="18" charset="0"/>
                <a:ea typeface="StarSymbol"/>
              </a:rPr>
              <a:t> Integrate advanced sensors and algorithms for analyzing driver behavior.</a:t>
            </a:r>
          </a:p>
          <a:p>
            <a:pPr algn="just">
              <a:lnSpc>
                <a:spcPct val="100000"/>
              </a:lnSpc>
            </a:pPr>
            <a:r>
              <a:rPr lang="en-US" sz="1800" dirty="0">
                <a:effectLst/>
                <a:latin typeface="Times New Roman" panose="02020603050405020304" pitchFamily="18" charset="0"/>
                <a:ea typeface="StarSymbol"/>
              </a:rPr>
              <a:t>Provide timely alerts to prevent potential accidents caused by driver drowsiness.</a:t>
            </a:r>
          </a:p>
          <a:p>
            <a:pPr marL="0" indent="0" algn="just">
              <a:lnSpc>
                <a:spcPct val="100000"/>
              </a:lnSpc>
              <a:buNone/>
            </a:pPr>
            <a:endParaRPr lang="en-US" sz="1800" dirty="0">
              <a:effectLst/>
              <a:latin typeface="Times New Roman" panose="02020603050405020304" pitchFamily="18" charset="0"/>
              <a:ea typeface="StarSymbol"/>
            </a:endParaRPr>
          </a:p>
          <a:p>
            <a:pPr marL="0" indent="0" algn="just">
              <a:lnSpc>
                <a:spcPct val="100000"/>
              </a:lnSpc>
              <a:buNone/>
            </a:pPr>
            <a:r>
              <a:rPr lang="en-US" sz="1800" b="1" dirty="0">
                <a:effectLst/>
                <a:latin typeface="Times New Roman" panose="02020603050405020304" pitchFamily="18" charset="0"/>
                <a:ea typeface="StarSymbol"/>
              </a:rPr>
              <a:t>Alcohol Detection:</a:t>
            </a:r>
          </a:p>
          <a:p>
            <a:pPr algn="just">
              <a:lnSpc>
                <a:spcPct val="100000"/>
              </a:lnSpc>
            </a:pPr>
            <a:r>
              <a:rPr lang="en-US" sz="1800" dirty="0">
                <a:effectLst/>
                <a:latin typeface="Times New Roman" panose="02020603050405020304" pitchFamily="18" charset="0"/>
                <a:ea typeface="StarSymbol"/>
              </a:rPr>
              <a:t>Extend the system to incorporate sensors for detecting alcohol levels.</a:t>
            </a:r>
          </a:p>
          <a:p>
            <a:pPr algn="just">
              <a:lnSpc>
                <a:spcPct val="100000"/>
              </a:lnSpc>
            </a:pPr>
            <a:r>
              <a:rPr lang="en-US" sz="1800" dirty="0">
                <a:effectLst/>
                <a:latin typeface="Times New Roman" panose="02020603050405020304" pitchFamily="18" charset="0"/>
                <a:ea typeface="StarSymbol"/>
              </a:rPr>
              <a:t>Proactively discourage riding under the influence, enhancing overall road safety.</a:t>
            </a:r>
          </a:p>
          <a:p>
            <a:pPr marL="0" indent="0" algn="just">
              <a:lnSpc>
                <a:spcPct val="100000"/>
              </a:lnSpc>
              <a:buNone/>
            </a:pPr>
            <a:endParaRPr lang="en-US" sz="1800" dirty="0">
              <a:effectLst/>
              <a:latin typeface="Times New Roman" panose="02020603050405020304" pitchFamily="18" charset="0"/>
              <a:ea typeface="StarSymbol"/>
            </a:endParaRPr>
          </a:p>
          <a:p>
            <a:pPr marL="0" indent="0" algn="just">
              <a:lnSpc>
                <a:spcPct val="100000"/>
              </a:lnSpc>
              <a:buNone/>
            </a:pPr>
            <a:r>
              <a:rPr lang="en-US" sz="1800" b="1" dirty="0">
                <a:effectLst/>
                <a:latin typeface="Times New Roman" panose="02020603050405020304" pitchFamily="18" charset="0"/>
                <a:ea typeface="StarSymbol"/>
              </a:rPr>
              <a:t>Night Vision Camera Enhancement:</a:t>
            </a:r>
          </a:p>
          <a:p>
            <a:pPr algn="just">
              <a:lnSpc>
                <a:spcPct val="100000"/>
              </a:lnSpc>
            </a:pPr>
            <a:r>
              <a:rPr lang="en-US" sz="1800" dirty="0">
                <a:effectLst/>
                <a:latin typeface="Times New Roman" panose="02020603050405020304" pitchFamily="18" charset="0"/>
                <a:ea typeface="StarSymbol"/>
              </a:rPr>
              <a:t>Improve camera detection capabilities with the integration of night vision technology.</a:t>
            </a:r>
          </a:p>
          <a:p>
            <a:pPr algn="just">
              <a:lnSpc>
                <a:spcPct val="100000"/>
              </a:lnSpc>
            </a:pPr>
            <a:r>
              <a:rPr lang="en-US" sz="1800" dirty="0">
                <a:effectLst/>
                <a:latin typeface="Times New Roman" panose="02020603050405020304" pitchFamily="18" charset="0"/>
                <a:ea typeface="StarSymbol"/>
              </a:rPr>
              <a:t>Ensure reliable helmet detection in low-light conditions, optimizing system effectiveness during nighttime riding scenarios.</a:t>
            </a:r>
            <a:endParaRPr lang="en-IN" sz="1900" dirty="0">
              <a:latin typeface="Candara" panose="020E0502030303020204" pitchFamily="34" charset="0"/>
            </a:endParaRPr>
          </a:p>
        </p:txBody>
      </p:sp>
      <p:sp>
        <p:nvSpPr>
          <p:cNvPr id="8" name="Slide Number Placeholder 7"/>
          <p:cNvSpPr>
            <a:spLocks noGrp="1"/>
          </p:cNvSpPr>
          <p:nvPr>
            <p:ph type="sldNum" sz="quarter" idx="12"/>
          </p:nvPr>
        </p:nvSpPr>
        <p:spPr/>
        <p:txBody>
          <a:bodyPr/>
          <a:lstStyle/>
          <a:p>
            <a:fld id="{AE5629FF-3FC9-4ED2-8167-F1E9CD28EC76}" type="slidenum">
              <a:rPr lang="en-IN" smtClean="0"/>
              <a:pPr/>
              <a:t>44</a:t>
            </a:fld>
            <a:endParaRPr lang="en-IN"/>
          </a:p>
        </p:txBody>
      </p:sp>
      <p:sp>
        <p:nvSpPr>
          <p:cNvPr id="4" name="Footer Placeholder 10">
            <a:extLst>
              <a:ext uri="{FF2B5EF4-FFF2-40B4-BE49-F238E27FC236}">
                <a16:creationId xmlns:a16="http://schemas.microsoft.com/office/drawing/2014/main" id="{4158D35F-CE0F-4777-7497-C1F59B9D7D53}"/>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D7C9A64B-CD0C-95A0-38A6-E30518419EB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2155283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A838-7A11-4426-9FCF-178A8D30188A}"/>
              </a:ext>
            </a:extLst>
          </p:cNvPr>
          <p:cNvSpPr>
            <a:spLocks noGrp="1"/>
          </p:cNvSpPr>
          <p:nvPr>
            <p:ph type="title"/>
          </p:nvPr>
        </p:nvSpPr>
        <p:spPr>
          <a:xfrm>
            <a:off x="838200" y="927324"/>
            <a:ext cx="10515600" cy="598867"/>
          </a:xfrm>
        </p:spPr>
        <p:txBody>
          <a:bodyPr>
            <a:no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TABLE FOR STUDENT CONTRIBUTION</a:t>
            </a:r>
            <a:br>
              <a:rPr lang="en-US" sz="2400" b="1" dirty="0">
                <a:solidFill>
                  <a:schemeClr val="accent1">
                    <a:lumMod val="75000"/>
                  </a:schemeClr>
                </a:solidFill>
                <a:latin typeface="Book Antiqua" panose="02040602050305030304" pitchFamily="18" charset="0"/>
                <a:cs typeface="Times New Roman" panose="02020603050405020304" pitchFamily="18" charset="0"/>
              </a:rPr>
            </a:br>
            <a:endParaRPr lang="en-IN" sz="2400" b="1" dirty="0">
              <a:solidFill>
                <a:schemeClr val="accent1">
                  <a:lumMod val="75000"/>
                </a:schemeClr>
              </a:solidFill>
              <a:latin typeface="Book Antiqua" panose="0204060205030503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79CF1D1-66D0-4379-B684-C937EA441451}"/>
              </a:ext>
            </a:extLst>
          </p:cNvPr>
          <p:cNvSpPr>
            <a:spLocks noGrp="1"/>
          </p:cNvSpPr>
          <p:nvPr>
            <p:ph idx="1"/>
          </p:nvPr>
        </p:nvSpPr>
        <p:spPr/>
        <p:txBody>
          <a:bodyPr>
            <a:normAutofit/>
          </a:bodyPr>
          <a:lstStyle/>
          <a:p>
            <a:pPr algn="just">
              <a:lnSpc>
                <a:spcPct val="150000"/>
              </a:lnSpc>
              <a:buNone/>
              <a:defRPr/>
            </a:pPr>
            <a:endParaRPr lang="en-IN" dirty="0"/>
          </a:p>
          <a:p>
            <a:pPr marL="0" indent="0">
              <a:buNone/>
            </a:pP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1147653169"/>
              </p:ext>
            </p:extLst>
          </p:nvPr>
        </p:nvGraphicFramePr>
        <p:xfrm>
          <a:off x="1422593" y="1455463"/>
          <a:ext cx="9346814" cy="4803460"/>
        </p:xfrm>
        <a:graphic>
          <a:graphicData uri="http://schemas.openxmlformats.org/drawingml/2006/table">
            <a:tbl>
              <a:tblPr firstRow="1" bandRow="1">
                <a:tableStyleId>{1FECB4D8-DB02-4DC6-A0A2-4F2EBAE1DC90}</a:tableStyleId>
              </a:tblPr>
              <a:tblGrid>
                <a:gridCol w="2180500">
                  <a:extLst>
                    <a:ext uri="{9D8B030D-6E8A-4147-A177-3AD203B41FA5}">
                      <a16:colId xmlns:a16="http://schemas.microsoft.com/office/drawing/2014/main" val="20000"/>
                    </a:ext>
                  </a:extLst>
                </a:gridCol>
                <a:gridCol w="1623376">
                  <a:extLst>
                    <a:ext uri="{9D8B030D-6E8A-4147-A177-3AD203B41FA5}">
                      <a16:colId xmlns:a16="http://schemas.microsoft.com/office/drawing/2014/main" val="20002"/>
                    </a:ext>
                  </a:extLst>
                </a:gridCol>
                <a:gridCol w="1847646">
                  <a:extLst>
                    <a:ext uri="{9D8B030D-6E8A-4147-A177-3AD203B41FA5}">
                      <a16:colId xmlns:a16="http://schemas.microsoft.com/office/drawing/2014/main" val="20003"/>
                    </a:ext>
                  </a:extLst>
                </a:gridCol>
                <a:gridCol w="1847646">
                  <a:extLst>
                    <a:ext uri="{9D8B030D-6E8A-4147-A177-3AD203B41FA5}">
                      <a16:colId xmlns:a16="http://schemas.microsoft.com/office/drawing/2014/main" val="20004"/>
                    </a:ext>
                  </a:extLst>
                </a:gridCol>
                <a:gridCol w="1847646">
                  <a:extLst>
                    <a:ext uri="{9D8B030D-6E8A-4147-A177-3AD203B41FA5}">
                      <a16:colId xmlns:a16="http://schemas.microsoft.com/office/drawing/2014/main" val="1865713128"/>
                    </a:ext>
                  </a:extLst>
                </a:gridCol>
              </a:tblGrid>
              <a:tr h="416708">
                <a:tc>
                  <a:txBody>
                    <a:bodyPr/>
                    <a:lstStyle/>
                    <a:p>
                      <a:pPr algn="ctr">
                        <a:lnSpc>
                          <a:spcPct val="150000"/>
                        </a:lnSpc>
                      </a:pPr>
                      <a:r>
                        <a:rPr lang="en-US" b="1" dirty="0">
                          <a:effectLst/>
                          <a:latin typeface="Book Antiqua" panose="02040602050305030304" pitchFamily="18" charset="0"/>
                        </a:rPr>
                        <a:t>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b="1" dirty="0">
                          <a:effectLst/>
                          <a:latin typeface="Book Antiqua" panose="02040602050305030304" pitchFamily="18" charset="0"/>
                        </a:rPr>
                        <a:t>20A91A0552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b="1" dirty="0">
                          <a:effectLst/>
                          <a:latin typeface="Book Antiqua" panose="02040602050305030304" pitchFamily="18" charset="0"/>
                        </a:rPr>
                        <a:t>20A91A0544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b="1" dirty="0">
                          <a:effectLst/>
                          <a:latin typeface="Book Antiqua" panose="02040602050305030304" pitchFamily="18" charset="0"/>
                        </a:rPr>
                        <a:t>20A91A0526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b="1" dirty="0">
                          <a:effectLst/>
                          <a:latin typeface="Book Antiqua" panose="02040602050305030304" pitchFamily="18" charset="0"/>
                        </a:rPr>
                        <a:t>20A91A0559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8908">
                <a:tc>
                  <a:txBody>
                    <a:bodyPr/>
                    <a:lstStyle/>
                    <a:p>
                      <a:pPr algn="ctr">
                        <a:lnSpc>
                          <a:spcPct val="150000"/>
                        </a:lnSpc>
                      </a:pPr>
                      <a:r>
                        <a:rPr lang="en-US" b="1" dirty="0">
                          <a:effectLst/>
                          <a:latin typeface="Book Antiqua" panose="02040602050305030304" pitchFamily="18" charset="0"/>
                        </a:rPr>
                        <a:t>Literature Survey</a:t>
                      </a:r>
                      <a:endParaRPr lang="en-US" b="1" dirty="0">
                        <a:effectLst/>
                        <a:latin typeface="Book Antiqua" panose="020406020503050303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lnSpc>
                          <a:spcPct val="150000"/>
                        </a:lnSpc>
                        <a:buFont typeface="Wingdings" panose="05000000000000000000" pitchFamily="2" charset="2"/>
                        <a:buChar char="ü"/>
                      </a:pPr>
                      <a:r>
                        <a:rPr lang="en-US" b="1" dirty="0">
                          <a:effectLst/>
                          <a:latin typeface="Book Antiqua" panose="0204060205030503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lang="en-US" b="1" dirty="0">
                        <a:effectLst/>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n-US" b="1" dirty="0">
                          <a:effectLst/>
                          <a:latin typeface="Book Antiqua" panose="0204060205030503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lnSpc>
                          <a:spcPct val="150000"/>
                        </a:lnSpc>
                      </a:pPr>
                      <a:r>
                        <a:rPr lang="en-US" b="1" dirty="0">
                          <a:effectLst/>
                          <a:latin typeface="Book Antiqua" panose="02040602050305030304" pitchFamily="18" charset="0"/>
                        </a:rPr>
                        <a:t>Problem Formulation</a:t>
                      </a:r>
                      <a:endParaRPr lang="en-US" b="1" dirty="0">
                        <a:effectLst/>
                        <a:latin typeface="Book Antiqua" panose="020406020503050303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b="1" dirty="0">
                          <a:effectLst/>
                          <a:latin typeface="Book Antiqua" panose="0204060205030503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1980">
                <a:tc>
                  <a:txBody>
                    <a:bodyPr/>
                    <a:lstStyle/>
                    <a:p>
                      <a:pPr algn="ctr">
                        <a:lnSpc>
                          <a:spcPct val="150000"/>
                        </a:lnSpc>
                      </a:pPr>
                      <a:r>
                        <a:rPr lang="en-US" b="1" dirty="0">
                          <a:effectLst/>
                          <a:latin typeface="Book Antiqua" panose="02040602050305030304" pitchFamily="18" charset="0"/>
                        </a:rPr>
                        <a:t>Requirements</a:t>
                      </a:r>
                      <a:r>
                        <a:rPr lang="en-US" b="1" baseline="0" dirty="0">
                          <a:effectLst/>
                          <a:latin typeface="Book Antiqua" panose="02040602050305030304" pitchFamily="18" charset="0"/>
                        </a:rPr>
                        <a:t> gathering</a:t>
                      </a:r>
                      <a:endParaRPr lang="en-US" b="1" dirty="0">
                        <a:effectLst/>
                        <a:latin typeface="Book Antiqua" panose="020406020503050303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n-US" b="1" dirty="0">
                          <a:effectLst/>
                          <a:latin typeface="Book Antiqua" panose="0204060205030503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02599">
                <a:tc>
                  <a:txBody>
                    <a:bodyPr/>
                    <a:lstStyle/>
                    <a:p>
                      <a:pPr algn="ctr">
                        <a:lnSpc>
                          <a:spcPct val="150000"/>
                        </a:lnSpc>
                      </a:pPr>
                      <a:r>
                        <a:rPr lang="en-US" b="1" dirty="0">
                          <a:effectLst/>
                          <a:latin typeface="Book Antiqua" panose="02040602050305030304" pitchFamily="18" charset="0"/>
                        </a:rPr>
                        <a:t>Resource</a:t>
                      </a:r>
                      <a:r>
                        <a:rPr lang="en-US" b="1" baseline="0" dirty="0">
                          <a:effectLst/>
                          <a:latin typeface="Book Antiqua" panose="02040602050305030304" pitchFamily="18" charset="0"/>
                        </a:rPr>
                        <a:t> Estimation</a:t>
                      </a:r>
                      <a:endParaRPr lang="en-US" b="1" dirty="0">
                        <a:effectLst/>
                        <a:latin typeface="Book Antiqua" panose="020406020503050303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endParaRPr kumimoji="0" lang="en-US" sz="1800" b="1" u="none" strike="noStrike" kern="1200" cap="none" spc="0" normalizeH="0" baseline="0" noProof="0" dirty="0">
                        <a:ln>
                          <a:noFill/>
                        </a:ln>
                        <a:solidFill>
                          <a:prstClr val="black"/>
                        </a:solidFill>
                        <a:effectLst/>
                        <a:uLnTx/>
                        <a:uFillTx/>
                        <a:latin typeface="Book Antiqua" panose="0204060205030503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69249">
                <a:tc>
                  <a:txBody>
                    <a:bodyPr/>
                    <a:lstStyle/>
                    <a:p>
                      <a:pPr algn="ctr">
                        <a:lnSpc>
                          <a:spcPct val="150000"/>
                        </a:lnSpc>
                      </a:pPr>
                      <a:r>
                        <a:rPr lang="en-US" b="1" dirty="0">
                          <a:effectLst/>
                          <a:latin typeface="Book Antiqua" panose="02040602050305030304" pitchFamily="18" charset="0"/>
                        </a:rPr>
                        <a:t>Documentation</a:t>
                      </a:r>
                      <a:endParaRPr lang="en-US" b="1" dirty="0">
                        <a:effectLst/>
                        <a:latin typeface="Book Antiqua" panose="020406020503050303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56059">
                <a:tc>
                  <a:txBody>
                    <a:bodyPr/>
                    <a:lstStyle/>
                    <a:p>
                      <a:pPr algn="ctr">
                        <a:lnSpc>
                          <a:spcPct val="150000"/>
                        </a:lnSpc>
                      </a:pPr>
                      <a:r>
                        <a:rPr lang="en-US" b="1" dirty="0">
                          <a:effectLst/>
                          <a:latin typeface="Book Antiqua" panose="02040602050305030304" pitchFamily="18" charset="0"/>
                        </a:rPr>
                        <a:t>PPT Preparation</a:t>
                      </a:r>
                      <a:endParaRPr lang="en-US" b="1" dirty="0">
                        <a:effectLst/>
                        <a:latin typeface="Book Antiqua" panose="020406020503050303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ctr"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1" u="none" strike="noStrike" kern="1200" cap="none" spc="0" normalizeH="0" baseline="0" noProof="0" dirty="0">
                          <a:ln>
                            <a:noFill/>
                          </a:ln>
                          <a:solidFill>
                            <a:prstClr val="black"/>
                          </a:solidFill>
                          <a:effectLst/>
                          <a:uLnTx/>
                          <a:uFillTx/>
                          <a:latin typeface="Book Antiqua" panose="02040602050305030304" pitchFamily="18" charset="0"/>
                        </a:rPr>
                        <a:t> </a:t>
                      </a:r>
                      <a:endParaRPr kumimoji="0" lang="en-US" sz="18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1" name="Slide Number Placeholder 10"/>
          <p:cNvSpPr>
            <a:spLocks noGrp="1"/>
          </p:cNvSpPr>
          <p:nvPr>
            <p:ph type="sldNum" sz="quarter" idx="12"/>
          </p:nvPr>
        </p:nvSpPr>
        <p:spPr/>
        <p:txBody>
          <a:bodyPr/>
          <a:lstStyle/>
          <a:p>
            <a:fld id="{AE5629FF-3FC9-4ED2-8167-F1E9CD28EC76}" type="slidenum">
              <a:rPr lang="en-IN" smtClean="0"/>
              <a:pPr/>
              <a:t>45</a:t>
            </a:fld>
            <a:endParaRPr lang="en-IN"/>
          </a:p>
        </p:txBody>
      </p:sp>
      <p:sp>
        <p:nvSpPr>
          <p:cNvPr id="6" name="Footer Placeholder 10">
            <a:extLst>
              <a:ext uri="{FF2B5EF4-FFF2-40B4-BE49-F238E27FC236}">
                <a16:creationId xmlns:a16="http://schemas.microsoft.com/office/drawing/2014/main" id="{1C7B3E58-5F9E-234E-1806-F69008BAE6BC}"/>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A45851AD-E102-45CA-000D-5FEB32E45CFB}"/>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3146786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AB7E3-C410-4C05-A97C-454DC318642D}"/>
              </a:ext>
            </a:extLst>
          </p:cNvPr>
          <p:cNvSpPr>
            <a:spLocks noGrp="1"/>
          </p:cNvSpPr>
          <p:nvPr>
            <p:ph type="title"/>
          </p:nvPr>
        </p:nvSpPr>
        <p:spPr>
          <a:xfrm>
            <a:off x="838200" y="338492"/>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REFERENCES</a:t>
            </a:r>
            <a:endParaRPr lang="en-IN" sz="2400" b="1" dirty="0">
              <a:solidFill>
                <a:schemeClr val="accent1">
                  <a:lumMod val="75000"/>
                </a:schemeClr>
              </a:solidFill>
              <a:latin typeface="Book Antiqua" panose="0204060205030503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9E7C03-8BD0-4EBB-90EC-C9274C38D953}"/>
              </a:ext>
            </a:extLst>
          </p:cNvPr>
          <p:cNvSpPr>
            <a:spLocks noGrp="1"/>
          </p:cNvSpPr>
          <p:nvPr>
            <p:ph idx="1"/>
          </p:nvPr>
        </p:nvSpPr>
        <p:spPr>
          <a:xfrm>
            <a:off x="757518" y="1349829"/>
            <a:ext cx="10950146" cy="4827133"/>
          </a:xfrm>
        </p:spPr>
        <p:txBody>
          <a:bodyPr>
            <a:normAutofit/>
          </a:bodyPr>
          <a:lstStyle/>
          <a:p>
            <a:pPr marL="0" indent="0" algn="just">
              <a:lnSpc>
                <a:spcPct val="100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[1]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Soltanikazemi</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Elham, Armstrong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Aboah</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Elizabeth Arthur, and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Bijaya</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Kumar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Hatuwal</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"Fine-Tuning YOLOv5 with Genetic Algorithm For Helmet Violation Detection." International Journal of Computer Vision (2024): 10(5), 100-115. </a:t>
            </a:r>
            <a:endParaRPr lang="en-IN" sz="9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0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[2] Devi Lakshmi, G. S., Fathima, S. A., &amp;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Snehaa</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Sree, J. V. (2023). Smart Engine Control System Linked to Helmet Detection Using YOLOv8. International Research Journal of Modernization in Engineering Technology and Science, 5(5), IRJMETS39163.</a:t>
            </a:r>
          </a:p>
          <a:p>
            <a:pPr marL="0" indent="0" algn="just">
              <a:lnSpc>
                <a:spcPct val="100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[3]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Srusti</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C., Deo, V., &amp; Jaiswal, R. C. (2023). Helmet Detection Using Machine Learning. Journal of Emerging Technologies and Innovative Research, 9(10), JETIR2210312.</a:t>
            </a:r>
          </a:p>
          <a:p>
            <a:pPr marL="0" indent="0" algn="just">
              <a:lnSpc>
                <a:spcPct val="100000"/>
              </a:lnSpc>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[4] Mathew, A., Raj, A.,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Devakanth</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S., Vyshnav, B. L., &amp;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Anselam</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 S. (2023). Real Time Road Surveillance and Vehicle Detection using Deep Learning. International Journal of Computer Vision (IJCV), 15(3), 245-259. </a:t>
            </a:r>
          </a:p>
        </p:txBody>
      </p:sp>
      <p:sp>
        <p:nvSpPr>
          <p:cNvPr id="8" name="Slide Number Placeholder 7"/>
          <p:cNvSpPr>
            <a:spLocks noGrp="1"/>
          </p:cNvSpPr>
          <p:nvPr>
            <p:ph type="sldNum" sz="quarter" idx="12"/>
          </p:nvPr>
        </p:nvSpPr>
        <p:spPr/>
        <p:txBody>
          <a:bodyPr/>
          <a:lstStyle/>
          <a:p>
            <a:fld id="{AE5629FF-3FC9-4ED2-8167-F1E9CD28EC76}" type="slidenum">
              <a:rPr lang="en-IN" smtClean="0"/>
              <a:pPr/>
              <a:t>46</a:t>
            </a:fld>
            <a:endParaRPr lang="en-IN"/>
          </a:p>
        </p:txBody>
      </p:sp>
      <p:sp>
        <p:nvSpPr>
          <p:cNvPr id="6" name="Footer Placeholder 10">
            <a:extLst>
              <a:ext uri="{FF2B5EF4-FFF2-40B4-BE49-F238E27FC236}">
                <a16:creationId xmlns:a16="http://schemas.microsoft.com/office/drawing/2014/main" id="{4C10C5D9-93B4-7089-7A87-411744948BF9}"/>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7" name="Date Placeholder 10">
            <a:extLst>
              <a:ext uri="{FF2B5EF4-FFF2-40B4-BE49-F238E27FC236}">
                <a16:creationId xmlns:a16="http://schemas.microsoft.com/office/drawing/2014/main" id="{71312F8A-9F39-8EB8-364A-EC4833580DD0}"/>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4007198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1C5704-E7F3-59C2-978A-FD0016A08E33}"/>
              </a:ext>
            </a:extLst>
          </p:cNvPr>
          <p:cNvSpPr>
            <a:spLocks noGrp="1"/>
          </p:cNvSpPr>
          <p:nvPr>
            <p:ph type="sldNum" sz="quarter" idx="12"/>
          </p:nvPr>
        </p:nvSpPr>
        <p:spPr/>
        <p:txBody>
          <a:bodyPr/>
          <a:lstStyle/>
          <a:p>
            <a:fld id="{AE5629FF-3FC9-4ED2-8167-F1E9CD28EC76}" type="slidenum">
              <a:rPr lang="en-IN" smtClean="0"/>
              <a:pPr/>
              <a:t>47</a:t>
            </a:fld>
            <a:endParaRPr lang="en-IN"/>
          </a:p>
        </p:txBody>
      </p:sp>
      <p:sp>
        <p:nvSpPr>
          <p:cNvPr id="9" name="TextBox 8">
            <a:extLst>
              <a:ext uri="{FF2B5EF4-FFF2-40B4-BE49-F238E27FC236}">
                <a16:creationId xmlns:a16="http://schemas.microsoft.com/office/drawing/2014/main" id="{9E5FE845-FAAC-570E-C5DF-FC713316773E}"/>
              </a:ext>
            </a:extLst>
          </p:cNvPr>
          <p:cNvSpPr txBox="1"/>
          <p:nvPr/>
        </p:nvSpPr>
        <p:spPr>
          <a:xfrm>
            <a:off x="838200" y="1156925"/>
            <a:ext cx="10590320" cy="4708981"/>
          </a:xfrm>
          <a:prstGeom prst="rect">
            <a:avLst/>
          </a:prstGeom>
          <a:noFill/>
        </p:spPr>
        <p:txBody>
          <a:bodyPr wrap="square">
            <a:spAutoFit/>
          </a:bodyPr>
          <a:lstStyle/>
          <a:p>
            <a:pPr algn="just">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[5] Mathew, A., Raj, A.,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Devakanth</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S., Vyshnav, B. L., &amp;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Anselam</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 S. (2022). "Helmet Detection in Vehicles." Technical Report. Retrieved from https://www.researchgate.net/publication/369185002</a:t>
            </a:r>
          </a:p>
          <a:p>
            <a:pPr algn="just">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[6] Siva Lalith, K. S. P. V.,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Sudhamshu</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M., Abhishek, G. K., Swamy, T. R.,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Jayaprakasan</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V., &amp; Acharya, G. P. (2022). Intelligent Helmet Detection Using OpenCV and Machine Learning. International Research Journal of Engineering and Technology, 9(04), 3838-3842.</a:t>
            </a:r>
          </a:p>
          <a:p>
            <a:pPr algn="just">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[7]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Jamtsho</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Y.,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Riyamongkol</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P., &amp;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Waranusast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R. (2021). Real-time license plate detection for non-helmeted motorcyclists using YOLO. ICT Express, 7, 104-109. DOI: https://doi.org/10.1016/j.icte.2020.07.008</a:t>
            </a:r>
          </a:p>
          <a:p>
            <a:pPr algn="just">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[8] Das, S., Santra, S., &amp; Sinha, S. (2021). "Smart Helmet with Quick Ambulance Response System." International Journal of Engineering Research &amp; Technology, Volume(Issue)</a:t>
            </a:r>
          </a:p>
        </p:txBody>
      </p:sp>
      <p:sp>
        <p:nvSpPr>
          <p:cNvPr id="4" name="Footer Placeholder 10">
            <a:extLst>
              <a:ext uri="{FF2B5EF4-FFF2-40B4-BE49-F238E27FC236}">
                <a16:creationId xmlns:a16="http://schemas.microsoft.com/office/drawing/2014/main" id="{70228300-96A8-AE83-955E-D793AC01772F}"/>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5" name="Date Placeholder 10">
            <a:extLst>
              <a:ext uri="{FF2B5EF4-FFF2-40B4-BE49-F238E27FC236}">
                <a16:creationId xmlns:a16="http://schemas.microsoft.com/office/drawing/2014/main" id="{627E2F75-4F2B-DA55-EAA5-15D0E1891A40}"/>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2" name="Title 1">
            <a:extLst>
              <a:ext uri="{FF2B5EF4-FFF2-40B4-BE49-F238E27FC236}">
                <a16:creationId xmlns:a16="http://schemas.microsoft.com/office/drawing/2014/main" id="{16F096E7-10EB-AC84-B247-F5685E912B4B}"/>
              </a:ext>
            </a:extLst>
          </p:cNvPr>
          <p:cNvSpPr>
            <a:spLocks noGrp="1"/>
          </p:cNvSpPr>
          <p:nvPr>
            <p:ph type="title"/>
          </p:nvPr>
        </p:nvSpPr>
        <p:spPr>
          <a:xfrm>
            <a:off x="838200" y="241188"/>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REFERENCES</a:t>
            </a:r>
            <a:endParaRPr lang="en-IN" sz="2400" b="1" dirty="0">
              <a:solidFill>
                <a:schemeClr val="accent1">
                  <a:lumMod val="75000"/>
                </a:schemeClr>
              </a:solidFill>
              <a:latin typeface="Book Antiqua" panose="02040602050305030304" pitchFamily="18" charset="0"/>
              <a:cs typeface="Times New Roman" panose="02020603050405020304" pitchFamily="18" charset="0"/>
            </a:endParaRPr>
          </a:p>
        </p:txBody>
      </p:sp>
    </p:spTree>
    <p:extLst>
      <p:ext uri="{BB962C8B-B14F-4D97-AF65-F5344CB8AC3E}">
        <p14:creationId xmlns:p14="http://schemas.microsoft.com/office/powerpoint/2010/main" val="1291215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1C5704-E7F3-59C2-978A-FD0016A08E33}"/>
              </a:ext>
            </a:extLst>
          </p:cNvPr>
          <p:cNvSpPr>
            <a:spLocks noGrp="1"/>
          </p:cNvSpPr>
          <p:nvPr>
            <p:ph type="sldNum" sz="quarter" idx="12"/>
          </p:nvPr>
        </p:nvSpPr>
        <p:spPr/>
        <p:txBody>
          <a:bodyPr/>
          <a:lstStyle/>
          <a:p>
            <a:fld id="{AE5629FF-3FC9-4ED2-8167-F1E9CD28EC76}" type="slidenum">
              <a:rPr lang="en-IN" smtClean="0"/>
              <a:pPr/>
              <a:t>48</a:t>
            </a:fld>
            <a:endParaRPr lang="en-IN"/>
          </a:p>
        </p:txBody>
      </p:sp>
      <p:sp>
        <p:nvSpPr>
          <p:cNvPr id="9" name="TextBox 8">
            <a:extLst>
              <a:ext uri="{FF2B5EF4-FFF2-40B4-BE49-F238E27FC236}">
                <a16:creationId xmlns:a16="http://schemas.microsoft.com/office/drawing/2014/main" id="{9E5FE845-FAAC-570E-C5DF-FC713316773E}"/>
              </a:ext>
            </a:extLst>
          </p:cNvPr>
          <p:cNvSpPr txBox="1"/>
          <p:nvPr/>
        </p:nvSpPr>
        <p:spPr>
          <a:xfrm>
            <a:off x="838200" y="1156925"/>
            <a:ext cx="10590320" cy="2144177"/>
          </a:xfrm>
          <a:prstGeom prst="rect">
            <a:avLst/>
          </a:prstGeom>
          <a:noFill/>
        </p:spPr>
        <p:txBody>
          <a:bodyPr wrap="square">
            <a:spAutoFit/>
          </a:bodyPr>
          <a:lstStyle/>
          <a:p>
            <a:pPr algn="just">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[9] Saranya, S., </a:t>
            </a:r>
            <a:r>
              <a:rPr lang="en-IN" sz="2000" dirty="0" err="1">
                <a:latin typeface="Times New Roman" panose="02020603050405020304" pitchFamily="18" charset="0"/>
                <a:ea typeface="Calibri" panose="020F0502020204030204" pitchFamily="34" charset="0"/>
                <a:cs typeface="Times New Roman" panose="02020603050405020304" pitchFamily="18" charset="0"/>
              </a:rPr>
              <a:t>Malveka</a:t>
            </a:r>
            <a:r>
              <a:rPr lang="en-IN" sz="2000" dirty="0">
                <a:latin typeface="Times New Roman" panose="02020603050405020304" pitchFamily="18" charset="0"/>
                <a:ea typeface="Calibri" panose="020F0502020204030204" pitchFamily="34" charset="0"/>
                <a:cs typeface="Times New Roman" panose="02020603050405020304" pitchFamily="18" charset="0"/>
              </a:rPr>
              <a:t>, R., </a:t>
            </a:r>
            <a:r>
              <a:rPr lang="en-IN" sz="2000" dirty="0" err="1">
                <a:latin typeface="Times New Roman" panose="02020603050405020304" pitchFamily="18" charset="0"/>
                <a:ea typeface="Calibri" panose="020F0502020204030204" pitchFamily="34" charset="0"/>
                <a:cs typeface="Times New Roman" panose="02020603050405020304" pitchFamily="18" charset="0"/>
              </a:rPr>
              <a:t>Ragavi</a:t>
            </a:r>
            <a:r>
              <a:rPr lang="en-IN" sz="2000" dirty="0">
                <a:latin typeface="Times New Roman" panose="02020603050405020304" pitchFamily="18" charset="0"/>
                <a:ea typeface="Calibri" panose="020F0502020204030204" pitchFamily="34" charset="0"/>
                <a:cs typeface="Times New Roman" panose="02020603050405020304" pitchFamily="18" charset="0"/>
              </a:rPr>
              <a:t>, S., Gokul Raj, N., &amp; Narayanan, P. (2020). Automatic Detection of Bike-riders without Helmet using Surveillance Videos in Real-time. International Journal of Engineering Development and Research, 8(1), 605-609.</a:t>
            </a:r>
          </a:p>
          <a:p>
            <a:pPr algn="just">
              <a:spcAft>
                <a:spcPts val="800"/>
              </a:spcAft>
            </a:pP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[10] Alim, M.E., Ahmad, S., </a:t>
            </a:r>
            <a:r>
              <a:rPr lang="en-IN" sz="2000" dirty="0" err="1">
                <a:latin typeface="Times New Roman" panose="02020603050405020304" pitchFamily="18" charset="0"/>
                <a:ea typeface="Calibri" panose="020F0502020204030204" pitchFamily="34" charset="0"/>
                <a:cs typeface="Times New Roman" panose="02020603050405020304" pitchFamily="18" charset="0"/>
              </a:rPr>
              <a:t>Dorabati</a:t>
            </a:r>
            <a:r>
              <a:rPr lang="en-IN" sz="2000" dirty="0">
                <a:latin typeface="Times New Roman" panose="02020603050405020304" pitchFamily="18" charset="0"/>
                <a:ea typeface="Calibri" panose="020F0502020204030204" pitchFamily="34" charset="0"/>
                <a:cs typeface="Times New Roman" panose="02020603050405020304" pitchFamily="18" charset="0"/>
              </a:rPr>
              <a:t>, M.N., &amp; Hassoun, I. (2020). Design &amp; Implementation of IoT Based Smart Helmet for Road Accident Detection.</a:t>
            </a:r>
          </a:p>
        </p:txBody>
      </p:sp>
      <p:sp>
        <p:nvSpPr>
          <p:cNvPr id="4" name="Footer Placeholder 10">
            <a:extLst>
              <a:ext uri="{FF2B5EF4-FFF2-40B4-BE49-F238E27FC236}">
                <a16:creationId xmlns:a16="http://schemas.microsoft.com/office/drawing/2014/main" id="{70228300-96A8-AE83-955E-D793AC01772F}"/>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5" name="Date Placeholder 10">
            <a:extLst>
              <a:ext uri="{FF2B5EF4-FFF2-40B4-BE49-F238E27FC236}">
                <a16:creationId xmlns:a16="http://schemas.microsoft.com/office/drawing/2014/main" id="{627E2F75-4F2B-DA55-EAA5-15D0E1891A40}"/>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
        <p:nvSpPr>
          <p:cNvPr id="2" name="Title 1">
            <a:extLst>
              <a:ext uri="{FF2B5EF4-FFF2-40B4-BE49-F238E27FC236}">
                <a16:creationId xmlns:a16="http://schemas.microsoft.com/office/drawing/2014/main" id="{8F624131-4BBB-223C-6199-EC5C7B1CE221}"/>
              </a:ext>
            </a:extLst>
          </p:cNvPr>
          <p:cNvSpPr>
            <a:spLocks noGrp="1"/>
          </p:cNvSpPr>
          <p:nvPr>
            <p:ph type="title"/>
          </p:nvPr>
        </p:nvSpPr>
        <p:spPr>
          <a:xfrm>
            <a:off x="838200" y="230915"/>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anose="02020603050405020304" pitchFamily="18" charset="0"/>
              </a:rPr>
              <a:t>REFERENCES</a:t>
            </a:r>
            <a:endParaRPr lang="en-IN" sz="2400" b="1" dirty="0">
              <a:solidFill>
                <a:schemeClr val="accent1">
                  <a:lumMod val="75000"/>
                </a:schemeClr>
              </a:solidFill>
              <a:latin typeface="Book Antiqua" panose="02040602050305030304" pitchFamily="18" charset="0"/>
              <a:cs typeface="Times New Roman" panose="02020603050405020304" pitchFamily="18" charset="0"/>
            </a:endParaRPr>
          </a:p>
        </p:txBody>
      </p:sp>
    </p:spTree>
    <p:extLst>
      <p:ext uri="{BB962C8B-B14F-4D97-AF65-F5344CB8AC3E}">
        <p14:creationId xmlns:p14="http://schemas.microsoft.com/office/powerpoint/2010/main" val="2048995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1C5704-E7F3-59C2-978A-FD0016A08E33}"/>
              </a:ext>
            </a:extLst>
          </p:cNvPr>
          <p:cNvSpPr>
            <a:spLocks noGrp="1"/>
          </p:cNvSpPr>
          <p:nvPr>
            <p:ph type="sldNum" sz="quarter" idx="12"/>
          </p:nvPr>
        </p:nvSpPr>
        <p:spPr/>
        <p:txBody>
          <a:bodyPr/>
          <a:lstStyle/>
          <a:p>
            <a:fld id="{AE5629FF-3FC9-4ED2-8167-F1E9CD28EC76}" type="slidenum">
              <a:rPr lang="en-IN" smtClean="0"/>
              <a:pPr/>
              <a:t>49</a:t>
            </a:fld>
            <a:endParaRPr lang="en-IN"/>
          </a:p>
        </p:txBody>
      </p:sp>
      <p:sp>
        <p:nvSpPr>
          <p:cNvPr id="9" name="TextBox 8">
            <a:extLst>
              <a:ext uri="{FF2B5EF4-FFF2-40B4-BE49-F238E27FC236}">
                <a16:creationId xmlns:a16="http://schemas.microsoft.com/office/drawing/2014/main" id="{9E5FE845-FAAC-570E-C5DF-FC713316773E}"/>
              </a:ext>
            </a:extLst>
          </p:cNvPr>
          <p:cNvSpPr txBox="1"/>
          <p:nvPr/>
        </p:nvSpPr>
        <p:spPr>
          <a:xfrm>
            <a:off x="838200" y="826797"/>
            <a:ext cx="10590320" cy="6031203"/>
          </a:xfrm>
          <a:prstGeom prst="rect">
            <a:avLst/>
          </a:prstGeom>
          <a:noFill/>
        </p:spPr>
        <p:txBody>
          <a:bodyPr wrap="square">
            <a:spAutoFit/>
          </a:bodyPr>
          <a:lstStyle/>
          <a:p>
            <a:pPr lvl="0" algn="just">
              <a:lnSpc>
                <a:spcPct val="200000"/>
              </a:lnSpc>
              <a:spcAft>
                <a:spcPts val="1200"/>
              </a:spcAft>
              <a:tabLst>
                <a:tab pos="180340"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WEB LINKS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r>
              <a:rPr lang="en-US" sz="1900" dirty="0">
                <a:solidFill>
                  <a:schemeClr val="bg2">
                    <a:lumMod val="25000"/>
                  </a:schemeClr>
                </a:solidFill>
                <a:latin typeface="Times New Roman" panose="02020603050405020304" pitchFamily="18" charset="0"/>
                <a:cs typeface="Times New Roman" panose="02020603050405020304" pitchFamily="18" charset="0"/>
                <a:hlinkClick r:id="rId2"/>
              </a:rPr>
              <a:t>https://github.com/EdjeElectronics/TensorFlow-Object-Detection-API-Tutorial-Train-Multiple-Objects-Windows-10</a:t>
            </a:r>
            <a:endParaRPr lang="en-US" sz="19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r>
              <a:rPr lang="en-US" sz="1900" dirty="0">
                <a:solidFill>
                  <a:schemeClr val="bg2">
                    <a:lumMod val="25000"/>
                  </a:schemeClr>
                </a:solidFill>
                <a:latin typeface="Times New Roman" panose="02020603050405020304" pitchFamily="18" charset="0"/>
                <a:cs typeface="Times New Roman" panose="02020603050405020304" pitchFamily="18" charset="0"/>
                <a:hlinkClick r:id="rId3"/>
              </a:rPr>
              <a:t>https://www.digikey.com/api/videos/videoplayer/smallplayer/6197617716001</a:t>
            </a:r>
            <a:endParaRPr lang="en-US" sz="19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r>
              <a:rPr lang="en-US" sz="1900" dirty="0">
                <a:solidFill>
                  <a:schemeClr val="bg2">
                    <a:lumMod val="25000"/>
                  </a:schemeClr>
                </a:solidFill>
                <a:latin typeface="Times New Roman" panose="02020603050405020304" pitchFamily="18" charset="0"/>
                <a:cs typeface="Times New Roman" panose="02020603050405020304" pitchFamily="18" charset="0"/>
                <a:hlinkClick r:id="rId4"/>
              </a:rPr>
              <a:t>https://www.hindawi.com/journals/mpe/2022/8246776/#literature-review</a:t>
            </a:r>
            <a:endParaRPr lang="en-US" sz="19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r>
              <a:rPr lang="en-US" sz="1900" dirty="0">
                <a:solidFill>
                  <a:schemeClr val="bg2">
                    <a:lumMod val="25000"/>
                  </a:schemeClr>
                </a:solidFill>
                <a:latin typeface="Times New Roman" panose="02020603050405020304" pitchFamily="18" charset="0"/>
                <a:cs typeface="Times New Roman" panose="02020603050405020304" pitchFamily="18" charset="0"/>
                <a:hlinkClick r:id="rId5"/>
              </a:rPr>
              <a:t>https://circuitdigest.com/microcontroller-projects/driver-drowsiness-detector-using-raspberry-pi-and-opencv</a:t>
            </a:r>
            <a:endParaRPr lang="en-US" sz="19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r>
              <a:rPr lang="en-US" sz="1900" dirty="0">
                <a:solidFill>
                  <a:schemeClr val="bg2">
                    <a:lumMod val="25000"/>
                  </a:schemeClr>
                </a:solidFill>
                <a:latin typeface="Times New Roman" panose="02020603050405020304" pitchFamily="18" charset="0"/>
                <a:cs typeface="Times New Roman" panose="02020603050405020304" pitchFamily="18" charset="0"/>
                <a:hlinkClick r:id="rId6"/>
              </a:rPr>
              <a:t>https://www.youtube.com/watch?v=0hrF8Wq8SSQ</a:t>
            </a:r>
            <a:endParaRPr lang="en-US" sz="19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r>
              <a:rPr lang="en-US" sz="1900" dirty="0">
                <a:solidFill>
                  <a:schemeClr val="bg2">
                    <a:lumMod val="25000"/>
                  </a:schemeClr>
                </a:solidFill>
                <a:latin typeface="Times New Roman" panose="02020603050405020304" pitchFamily="18" charset="0"/>
                <a:cs typeface="Times New Roman" panose="02020603050405020304" pitchFamily="18" charset="0"/>
                <a:hlinkClick r:id="rId7"/>
              </a:rPr>
              <a:t>https://doi.org/10.1016/j.icte.2020.07.008</a:t>
            </a:r>
            <a:endParaRPr lang="en-US" sz="19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r>
              <a:rPr lang="en-US" sz="1900" dirty="0">
                <a:solidFill>
                  <a:schemeClr val="bg2">
                    <a:lumMod val="25000"/>
                  </a:schemeClr>
                </a:solidFill>
                <a:latin typeface="Times New Roman" panose="02020603050405020304" pitchFamily="18" charset="0"/>
                <a:cs typeface="Times New Roman" panose="02020603050405020304" pitchFamily="18" charset="0"/>
                <a:hlinkClick r:id="rId8"/>
              </a:rPr>
              <a:t>https://www.researchgate.net/publication/369185002</a:t>
            </a:r>
            <a:endParaRPr lang="en-US" sz="1900" dirty="0">
              <a:solidFill>
                <a:schemeClr val="bg2">
                  <a:lumMod val="25000"/>
                </a:schemeClr>
              </a:solidFill>
              <a:latin typeface="Times New Roman" panose="02020603050405020304" pitchFamily="18" charset="0"/>
              <a:cs typeface="Times New Roman" panose="02020603050405020304" pitchFamily="18" charset="0"/>
            </a:endParaRPr>
          </a:p>
          <a:p>
            <a:pPr marL="342900" indent="-342900" algn="just">
              <a:lnSpc>
                <a:spcPct val="150000"/>
              </a:lnSpc>
              <a:spcAft>
                <a:spcPts val="1000"/>
              </a:spcAft>
              <a:buFont typeface="Arial" panose="020B0604020202020204" pitchFamily="34" charset="0"/>
              <a:buChar char="•"/>
            </a:pPr>
            <a:endParaRPr lang="en-US" sz="19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Footer Placeholder 10">
            <a:extLst>
              <a:ext uri="{FF2B5EF4-FFF2-40B4-BE49-F238E27FC236}">
                <a16:creationId xmlns:a16="http://schemas.microsoft.com/office/drawing/2014/main" id="{D8EFA895-A433-8CDE-6821-15EA904078F3}"/>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5" name="Date Placeholder 10">
            <a:extLst>
              <a:ext uri="{FF2B5EF4-FFF2-40B4-BE49-F238E27FC236}">
                <a16:creationId xmlns:a16="http://schemas.microsoft.com/office/drawing/2014/main" id="{83AC983C-BF5E-956B-68FB-DCB44F6907C3}"/>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298925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9229"/>
            <a:ext cx="8229600" cy="1143000"/>
          </a:xfrm>
        </p:spPr>
        <p:txBody>
          <a:bodyPr>
            <a:normAutofit/>
          </a:bodyPr>
          <a:lstStyle/>
          <a:p>
            <a:r>
              <a:rPr lang="en-IN" sz="2400" b="1" dirty="0">
                <a:solidFill>
                  <a:schemeClr val="accent1">
                    <a:lumMod val="75000"/>
                  </a:schemeClr>
                </a:solidFill>
                <a:latin typeface="Book Antiqua" panose="02040602050305030304" pitchFamily="18" charset="0"/>
                <a:cs typeface="Times New Roman" panose="02020603050405020304" pitchFamily="18" charset="0"/>
              </a:rPr>
              <a:t>                                  Problem Statement</a:t>
            </a:r>
          </a:p>
        </p:txBody>
      </p:sp>
      <p:sp>
        <p:nvSpPr>
          <p:cNvPr id="8" name="Slide Number Placeholder 7"/>
          <p:cNvSpPr>
            <a:spLocks noGrp="1"/>
          </p:cNvSpPr>
          <p:nvPr>
            <p:ph type="sldNum" sz="quarter" idx="12"/>
          </p:nvPr>
        </p:nvSpPr>
        <p:spPr/>
        <p:txBody>
          <a:bodyPr/>
          <a:lstStyle/>
          <a:p>
            <a:fld id="{AE5629FF-3FC9-4ED2-8167-F1E9CD28EC76}" type="slidenum">
              <a:rPr lang="en-IN" smtClean="0"/>
              <a:pPr/>
              <a:t>5</a:t>
            </a:fld>
            <a:endParaRPr lang="en-IN"/>
          </a:p>
        </p:txBody>
      </p:sp>
      <p:sp>
        <p:nvSpPr>
          <p:cNvPr id="10" name="Content Placeholder 2">
            <a:extLst>
              <a:ext uri="{FF2B5EF4-FFF2-40B4-BE49-F238E27FC236}">
                <a16:creationId xmlns:a16="http://schemas.microsoft.com/office/drawing/2014/main" id="{00BD3090-BFC3-CD52-4A33-642F0EE423C0}"/>
              </a:ext>
            </a:extLst>
          </p:cNvPr>
          <p:cNvSpPr>
            <a:spLocks noGrp="1"/>
          </p:cNvSpPr>
          <p:nvPr>
            <p:ph idx="1"/>
          </p:nvPr>
        </p:nvSpPr>
        <p:spPr>
          <a:xfrm>
            <a:off x="838200" y="1036257"/>
            <a:ext cx="10515600" cy="4815874"/>
          </a:xfrm>
        </p:spPr>
        <p:txBody>
          <a:bodyPr vert="horz" lIns="91440" tIns="45720" rIns="91440" bIns="45720" rtlCol="0" anchor="t">
            <a:noAutofit/>
          </a:bodyPr>
          <a:lstStyle/>
          <a:p>
            <a:pPr marL="0" indent="0" algn="just">
              <a:lnSpc>
                <a:spcPct val="150000"/>
              </a:lnSpc>
              <a:buClr>
                <a:srgbClr val="7030A0"/>
              </a:buClr>
              <a:buSzPct val="91000"/>
              <a:buNone/>
            </a:pPr>
            <a:r>
              <a:rPr lang="en-US" sz="1800" dirty="0">
                <a:latin typeface="Times New Roman" panose="02020603050405020304" pitchFamily="18" charset="0"/>
                <a:cs typeface="Times New Roman" panose="02020603050405020304" pitchFamily="18" charset="0"/>
              </a:rPr>
              <a:t>In many instances, accidents occur due to a lack of proper safety precautions. While cars have seat belt indicators to promote safety, motorcycles primarily rely on helmet usage. Unfortunately, a significant number of riders neglect this crucial safety measure, leading to accidents and substantial losses.</a:t>
            </a:r>
          </a:p>
          <a:p>
            <a:pPr marL="0" indent="0" algn="just">
              <a:lnSpc>
                <a:spcPct val="150000"/>
              </a:lnSpc>
              <a:buClr>
                <a:srgbClr val="7030A0"/>
              </a:buClr>
              <a:buSzPct val="91000"/>
              <a:buNone/>
            </a:pPr>
            <a:r>
              <a:rPr lang="en-US" sz="1800" dirty="0">
                <a:latin typeface="Times New Roman" panose="02020603050405020304" pitchFamily="18" charset="0"/>
                <a:cs typeface="Times New Roman" panose="02020603050405020304" pitchFamily="18" charset="0"/>
              </a:rPr>
              <a:t>To address this issue, we propose implementing a technology that detects whether a rider is wearing a helmet before allowing the engine to start. A sensor will be installed on the bike's front side, facing the rider, to detect the presence of a helmet. The sensor will provide an output, allowing the bike engine to start only if a helmet is detected.</a:t>
            </a:r>
          </a:p>
          <a:p>
            <a:pPr marL="0" indent="0" algn="just">
              <a:lnSpc>
                <a:spcPct val="150000"/>
              </a:lnSpc>
              <a:buClr>
                <a:srgbClr val="7030A0"/>
              </a:buClr>
              <a:buSzPct val="91000"/>
              <a:buNone/>
            </a:pPr>
            <a:r>
              <a:rPr lang="en-US" sz="1800" dirty="0">
                <a:latin typeface="Times New Roman" panose="02020603050405020304" pitchFamily="18" charset="0"/>
                <a:cs typeface="Times New Roman" panose="02020603050405020304" pitchFamily="18" charset="0"/>
              </a:rPr>
              <a:t>To prevent riders from removing their helmets once the bike is in motion, we plan to use a small camera to capture the rider's head and helmet. A Machine Learning algorithm, such as a YOLO, Convolutional Neural Network (CNN), will be employed to determine whether the rider is wearing a helmet. If the algorithm detects the absence of a helmet while the bike is in motion, the system will initiate a gradual slowdown until the bike comes to a complete stop.</a:t>
            </a:r>
          </a:p>
          <a:p>
            <a:pPr marL="0" indent="0" algn="just">
              <a:lnSpc>
                <a:spcPct val="150000"/>
              </a:lnSpc>
              <a:buClr>
                <a:srgbClr val="7030A0"/>
              </a:buClr>
              <a:buSzPct val="91000"/>
              <a:buNone/>
            </a:pPr>
            <a:endParaRPr lang="en-US" sz="1800" dirty="0">
              <a:latin typeface="Times New Roman" panose="02020603050405020304" pitchFamily="18" charset="0"/>
              <a:cs typeface="Times New Roman" panose="02020603050405020304" pitchFamily="18" charset="0"/>
            </a:endParaRPr>
          </a:p>
        </p:txBody>
      </p:sp>
      <p:sp>
        <p:nvSpPr>
          <p:cNvPr id="5" name="Footer Placeholder 10">
            <a:extLst>
              <a:ext uri="{FF2B5EF4-FFF2-40B4-BE49-F238E27FC236}">
                <a16:creationId xmlns:a16="http://schemas.microsoft.com/office/drawing/2014/main" id="{1A67829E-10B7-90B6-D567-227D6B5A6205}"/>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A5633FD7-362C-4F35-00EF-4E13C4D32649}"/>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extLst>
      <p:ext uri="{BB962C8B-B14F-4D97-AF65-F5344CB8AC3E}">
        <p14:creationId xmlns:p14="http://schemas.microsoft.com/office/powerpoint/2010/main" val="1648842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E1C5704-E7F3-59C2-978A-FD0016A08E33}"/>
              </a:ext>
            </a:extLst>
          </p:cNvPr>
          <p:cNvSpPr>
            <a:spLocks noGrp="1"/>
          </p:cNvSpPr>
          <p:nvPr>
            <p:ph type="sldNum" sz="quarter" idx="12"/>
          </p:nvPr>
        </p:nvSpPr>
        <p:spPr/>
        <p:txBody>
          <a:bodyPr/>
          <a:lstStyle/>
          <a:p>
            <a:fld id="{AE5629FF-3FC9-4ED2-8167-F1E9CD28EC76}" type="slidenum">
              <a:rPr lang="en-IN" smtClean="0"/>
              <a:pPr/>
              <a:t>50</a:t>
            </a:fld>
            <a:endParaRPr lang="en-IN"/>
          </a:p>
        </p:txBody>
      </p:sp>
      <p:sp>
        <p:nvSpPr>
          <p:cNvPr id="4" name="Footer Placeholder 10">
            <a:extLst>
              <a:ext uri="{FF2B5EF4-FFF2-40B4-BE49-F238E27FC236}">
                <a16:creationId xmlns:a16="http://schemas.microsoft.com/office/drawing/2014/main" id="{D8EFA895-A433-8CDE-6821-15EA904078F3}"/>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5" name="Date Placeholder 10">
            <a:extLst>
              <a:ext uri="{FF2B5EF4-FFF2-40B4-BE49-F238E27FC236}">
                <a16:creationId xmlns:a16="http://schemas.microsoft.com/office/drawing/2014/main" id="{83AC983C-BF5E-956B-68FB-DCB44F6907C3}"/>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pic>
        <p:nvPicPr>
          <p:cNvPr id="1026" name="Picture 2" descr="Bike Driver In Motorcycle Helmet Thinking And Blank Thought Speech Bubble,  Person, Action, Balloon PNG Transparent Image and Clipart for Free Download">
            <a:extLst>
              <a:ext uri="{FF2B5EF4-FFF2-40B4-BE49-F238E27FC236}">
                <a16:creationId xmlns:a16="http://schemas.microsoft.com/office/drawing/2014/main" id="{BDC938B7-CF2C-0018-4735-38C0A33CA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75129"/>
            <a:ext cx="6382871" cy="6382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43AFD04-8327-88B4-0078-086D8233E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13" y="557959"/>
            <a:ext cx="6403451" cy="4805363"/>
          </a:xfrm>
          <a:prstGeom prst="rect">
            <a:avLst/>
          </a:prstGeom>
        </p:spPr>
      </p:pic>
    </p:spTree>
    <p:extLst>
      <p:ext uri="{BB962C8B-B14F-4D97-AF65-F5344CB8AC3E}">
        <p14:creationId xmlns:p14="http://schemas.microsoft.com/office/powerpoint/2010/main" val="664940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226"/>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AIM &amp; OBJECTIVE</a:t>
            </a:r>
          </a:p>
        </p:txBody>
      </p:sp>
      <p:sp>
        <p:nvSpPr>
          <p:cNvPr id="3" name="Content Placeholder 2"/>
          <p:cNvSpPr>
            <a:spLocks noGrp="1"/>
          </p:cNvSpPr>
          <p:nvPr>
            <p:ph idx="1"/>
          </p:nvPr>
        </p:nvSpPr>
        <p:spPr>
          <a:xfrm>
            <a:off x="838200" y="1224874"/>
            <a:ext cx="10782670" cy="5081074"/>
          </a:xfrm>
        </p:spPr>
        <p:txBody>
          <a:bodyPr>
            <a:normAutofit/>
          </a:bodyPr>
          <a:lstStyle/>
          <a:p>
            <a:pPr>
              <a:lnSpc>
                <a:spcPct val="150000"/>
              </a:lnSpc>
              <a:buNone/>
            </a:pPr>
            <a:r>
              <a:rPr lang="en-US" sz="2300" b="1" dirty="0">
                <a:solidFill>
                  <a:schemeClr val="accent1">
                    <a:lumMod val="75000"/>
                  </a:schemeClr>
                </a:solidFill>
                <a:latin typeface="Californian FB" panose="0207040306080B030204" pitchFamily="18" charset="0"/>
                <a:cs typeface="Times New Roman" pitchFamily="18" charset="0"/>
              </a:rPr>
              <a:t>Aim: </a:t>
            </a:r>
          </a:p>
          <a:p>
            <a:pPr marL="457200" marR="0" lvl="1" indent="0" algn="just" defTabSz="914400" rtl="0" eaLnBrk="1" fontAlgn="auto" latinLnBrk="0" hangingPunct="1">
              <a:lnSpc>
                <a:spcPct val="150000"/>
              </a:lnSpc>
              <a:spcBef>
                <a:spcPts val="0"/>
              </a:spcBef>
              <a:spcAft>
                <a:spcPts val="0"/>
              </a:spcAft>
              <a:buClr>
                <a:srgbClr val="4472C4"/>
              </a:buClr>
              <a:buSzPct val="100000"/>
              <a:buNone/>
              <a:tabLst/>
              <a:defRPr/>
            </a:pPr>
            <a:r>
              <a:rPr kumimoji="0" lang="en-US" sz="20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The main aim of the project is to automate and enforce helmet usage among two-wheeler riders using advanced technology and Deep Learning model.</a:t>
            </a:r>
          </a:p>
          <a:p>
            <a:pPr marL="457200" marR="0" lvl="1" indent="0" algn="just" defTabSz="914400" rtl="0" eaLnBrk="1" fontAlgn="auto" latinLnBrk="0" hangingPunct="1">
              <a:lnSpc>
                <a:spcPct val="150000"/>
              </a:lnSpc>
              <a:spcBef>
                <a:spcPts val="0"/>
              </a:spcBef>
              <a:spcAft>
                <a:spcPts val="0"/>
              </a:spcAft>
              <a:buClr>
                <a:srgbClr val="4472C4"/>
              </a:buClr>
              <a:buSzPct val="100000"/>
              <a:buNone/>
              <a:tabLst/>
              <a:defRPr/>
            </a:pPr>
            <a:endParaRPr lang="en-US" sz="800" dirty="0">
              <a:latin typeface="Times New Roman" panose="02020603050405020304" pitchFamily="18" charset="0"/>
              <a:cs typeface="Times New Roman" panose="02020603050405020304" pitchFamily="18" charset="0"/>
            </a:endParaRPr>
          </a:p>
          <a:p>
            <a:pPr>
              <a:lnSpc>
                <a:spcPct val="150000"/>
              </a:lnSpc>
              <a:buNone/>
            </a:pPr>
            <a:r>
              <a:rPr lang="en-US" sz="2300" b="1" dirty="0">
                <a:solidFill>
                  <a:schemeClr val="accent1">
                    <a:lumMod val="75000"/>
                  </a:schemeClr>
                </a:solidFill>
                <a:latin typeface="Californian FB" panose="0207040306080B030204" pitchFamily="18" charset="0"/>
                <a:cs typeface="Times New Roman" pitchFamily="18" charset="0"/>
              </a:rPr>
              <a:t>Objective:</a:t>
            </a:r>
          </a:p>
          <a:p>
            <a:pPr lvl="1">
              <a:lnSpc>
                <a:spcPct val="150000"/>
              </a:lnSpc>
              <a:buClr>
                <a:srgbClr val="2F5597"/>
              </a:buClr>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To train an algorithm which enables to classify images of </a:t>
            </a:r>
            <a:r>
              <a:rPr lang="en-IN" sz="2000" dirty="0">
                <a:latin typeface="Times New Roman" panose="02020603050405020304" pitchFamily="18" charset="0"/>
                <a:ea typeface="Calibri" panose="020F0502020204030204" pitchFamily="34" charset="0"/>
                <a:cs typeface="Times New Roman" panose="02020603050405020304" pitchFamily="18" charset="0"/>
              </a:rPr>
              <a:t>two identified categories.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50000"/>
              </a:lnSpc>
              <a:buClr>
                <a:srgbClr val="2F5597"/>
              </a:buClr>
              <a:buFont typeface="Wingdings" panose="05000000000000000000" pitchFamily="2" charset="2"/>
              <a:buChar char="§"/>
            </a:pPr>
            <a:r>
              <a:rPr lang="en-IN" sz="2000" dirty="0">
                <a:latin typeface="Times New Roman" panose="02020603050405020304" pitchFamily="18" charset="0"/>
                <a:cs typeface="Times New Roman" pitchFamily="18" charset="0"/>
              </a:rPr>
              <a:t>To improve  the safe riding and usage of helmets.</a:t>
            </a:r>
          </a:p>
          <a:p>
            <a:pPr lvl="1">
              <a:lnSpc>
                <a:spcPct val="150000"/>
              </a:lnSpc>
              <a:buClr>
                <a:srgbClr val="2F5597"/>
              </a:buClr>
              <a:buFont typeface="Wingdings" panose="05000000000000000000" pitchFamily="2" charset="2"/>
              <a:buChar char="§"/>
            </a:pPr>
            <a:r>
              <a:rPr lang="en-IN" sz="2000" dirty="0">
                <a:latin typeface="Times New Roman" panose="02020603050405020304" pitchFamily="18" charset="0"/>
                <a:cs typeface="Times New Roman" pitchFamily="18" charset="0"/>
              </a:rPr>
              <a:t>To help the reduction in fatalities, injuries and occurrence of accidents.</a:t>
            </a:r>
            <a:endParaRPr lang="en-IN" sz="2000" dirty="0">
              <a:latin typeface="Candara" panose="020E0502030303020204" pitchFamily="34" charset="0"/>
              <a:cs typeface="Times New Roman" pitchFamily="18" charset="0"/>
            </a:endParaRPr>
          </a:p>
        </p:txBody>
      </p:sp>
      <p:sp>
        <p:nvSpPr>
          <p:cNvPr id="6" name="Slide Number Placeholder 5"/>
          <p:cNvSpPr>
            <a:spLocks noGrp="1"/>
          </p:cNvSpPr>
          <p:nvPr>
            <p:ph type="sldNum" sz="quarter" idx="12"/>
          </p:nvPr>
        </p:nvSpPr>
        <p:spPr/>
        <p:txBody>
          <a:bodyPr/>
          <a:lstStyle/>
          <a:p>
            <a:fld id="{AE5629FF-3FC9-4ED2-8167-F1E9CD28EC76}" type="slidenum">
              <a:rPr lang="en-IN" smtClean="0"/>
              <a:pPr/>
              <a:t>6</a:t>
            </a:fld>
            <a:endParaRPr lang="en-IN" dirty="0"/>
          </a:p>
        </p:txBody>
      </p:sp>
      <p:sp>
        <p:nvSpPr>
          <p:cNvPr id="5" name="Footer Placeholder 10">
            <a:extLst>
              <a:ext uri="{FF2B5EF4-FFF2-40B4-BE49-F238E27FC236}">
                <a16:creationId xmlns:a16="http://schemas.microsoft.com/office/drawing/2014/main" id="{5954963A-CCE6-4BB1-B0C0-5BAA6F4C4AD6}"/>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8" name="Date Placeholder 10">
            <a:extLst>
              <a:ext uri="{FF2B5EF4-FFF2-40B4-BE49-F238E27FC236}">
                <a16:creationId xmlns:a16="http://schemas.microsoft.com/office/drawing/2014/main" id="{7584B896-C82D-9FA9-92C2-5C6BC208E7C8}"/>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71365" y="136525"/>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LITERATURE SURVEY</a:t>
            </a:r>
          </a:p>
        </p:txBody>
      </p:sp>
      <p:graphicFrame>
        <p:nvGraphicFramePr>
          <p:cNvPr id="9" name="Table 8"/>
          <p:cNvGraphicFramePr>
            <a:graphicFrameLocks noGrp="1"/>
          </p:cNvGraphicFramePr>
          <p:nvPr>
            <p:extLst>
              <p:ext uri="{D42A27DB-BD31-4B8C-83A1-F6EECF244321}">
                <p14:modId xmlns:p14="http://schemas.microsoft.com/office/powerpoint/2010/main" val="3534454160"/>
              </p:ext>
            </p:extLst>
          </p:nvPr>
        </p:nvGraphicFramePr>
        <p:xfrm>
          <a:off x="654794" y="1258230"/>
          <a:ext cx="10963921" cy="4864389"/>
        </p:xfrm>
        <a:graphic>
          <a:graphicData uri="http://schemas.openxmlformats.org/drawingml/2006/table">
            <a:tbl>
              <a:tblPr firstRow="1" bandRow="1">
                <a:tableStyleId>{EB344D84-9AFB-497E-A393-DC336BA19D2E}</a:tableStyleId>
              </a:tblPr>
              <a:tblGrid>
                <a:gridCol w="713316">
                  <a:extLst>
                    <a:ext uri="{9D8B030D-6E8A-4147-A177-3AD203B41FA5}">
                      <a16:colId xmlns:a16="http://schemas.microsoft.com/office/drawing/2014/main" val="20000"/>
                    </a:ext>
                  </a:extLst>
                </a:gridCol>
                <a:gridCol w="3712758">
                  <a:extLst>
                    <a:ext uri="{9D8B030D-6E8A-4147-A177-3AD203B41FA5}">
                      <a16:colId xmlns:a16="http://schemas.microsoft.com/office/drawing/2014/main" val="20001"/>
                    </a:ext>
                  </a:extLst>
                </a:gridCol>
                <a:gridCol w="3123238">
                  <a:extLst>
                    <a:ext uri="{9D8B030D-6E8A-4147-A177-3AD203B41FA5}">
                      <a16:colId xmlns:a16="http://schemas.microsoft.com/office/drawing/2014/main" val="20002"/>
                    </a:ext>
                  </a:extLst>
                </a:gridCol>
                <a:gridCol w="3414609">
                  <a:extLst>
                    <a:ext uri="{9D8B030D-6E8A-4147-A177-3AD203B41FA5}">
                      <a16:colId xmlns:a16="http://schemas.microsoft.com/office/drawing/2014/main" val="20003"/>
                    </a:ext>
                  </a:extLst>
                </a:gridCol>
              </a:tblGrid>
              <a:tr h="629581">
                <a:tc>
                  <a:txBody>
                    <a:bodyPr/>
                    <a:lstStyle/>
                    <a:p>
                      <a:pPr algn="ctr">
                        <a:lnSpc>
                          <a:spcPct val="150000"/>
                        </a:lnSpc>
                      </a:pPr>
                      <a:r>
                        <a:rPr lang="en-US" sz="1600" dirty="0" err="1">
                          <a:latin typeface="Times New Roman" panose="02020603050405020304" pitchFamily="18" charset="0"/>
                          <a:cs typeface="Times New Roman" panose="02020603050405020304" pitchFamily="18" charset="0"/>
                        </a:rPr>
                        <a:t>S.No</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Reference Paper Title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Purpose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Drawbacks</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340164">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"Automatic Detection of Bike-riders without Helmet using Surveillance Videos in Real-time"</a:t>
                      </a:r>
                      <a:endParaRPr lang="en-US" sz="16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latin typeface="Times New Roman" panose="02020603050405020304" pitchFamily="18" charset="0"/>
                          <a:cs typeface="Times New Roman" panose="02020603050405020304" pitchFamily="18" charset="0"/>
                        </a:rPr>
                        <a:t>The paper aims to develop an automated system for detecting bike riders without helmets in real-time to enhance road safety.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latin typeface="Times New Roman" panose="02020603050405020304" pitchFamily="18" charset="0"/>
                          <a:cs typeface="Times New Roman" panose="02020603050405020304" pitchFamily="18" charset="0"/>
                        </a:rPr>
                        <a:t>Potential limitations include reliance on video surveillance, possibility of false positives, sensitivity to environmental conditions, and regulatory compliance challenges.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46063">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“Real-time license plate detection for non-helmeted motorcyclists using YOLO.”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latin typeface="Times New Roman" panose="02020603050405020304" pitchFamily="18" charset="0"/>
                          <a:cs typeface="Times New Roman" panose="02020603050405020304" pitchFamily="18" charset="0"/>
                        </a:rPr>
                        <a:t>To develop a real-time application for detecting license plates of non-helmeted motorcyclists using a single convolutional neural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latin typeface="Times New Roman" panose="02020603050405020304" pitchFamily="18" charset="0"/>
                          <a:cs typeface="Times New Roman" panose="02020603050405020304" pitchFamily="18" charset="0"/>
                        </a:rPr>
                        <a:t>Reliance on license plates located at the rear position, absence of license plates on some motorbikes, and dependence on the LP detection being performed before a centroid crosses a reference 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40164">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“Helmet Detection Using Machine Learning”</a:t>
                      </a:r>
                      <a:endParaRPr lang="en-US" sz="16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latin typeface="Times New Roman" panose="02020603050405020304" pitchFamily="18" charset="0"/>
                          <a:cs typeface="Times New Roman" panose="02020603050405020304" pitchFamily="18" charset="0"/>
                        </a:rPr>
                        <a:t>To develop a real-time autonomous system for detecting helmet usage among motorcycle riders using the YOLO deep learning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latin typeface="Times New Roman" panose="02020603050405020304" pitchFamily="18" charset="0"/>
                          <a:cs typeface="Times New Roman" panose="02020603050405020304" pitchFamily="18" charset="0"/>
                        </a:rPr>
                        <a:t>Manual strategies for helmet enforcement are inefficient and have drawbacks such as interrupting traffic flow and being dependent on weather conditions..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Slide Number Placeholder 11"/>
          <p:cNvSpPr>
            <a:spLocks noGrp="1"/>
          </p:cNvSpPr>
          <p:nvPr>
            <p:ph type="sldNum" sz="quarter" idx="12"/>
          </p:nvPr>
        </p:nvSpPr>
        <p:spPr/>
        <p:txBody>
          <a:bodyPr/>
          <a:lstStyle/>
          <a:p>
            <a:fld id="{AE5629FF-3FC9-4ED2-8167-F1E9CD28EC76}" type="slidenum">
              <a:rPr lang="en-IN" smtClean="0"/>
              <a:pPr/>
              <a:t>7</a:t>
            </a:fld>
            <a:endParaRPr lang="en-IN"/>
          </a:p>
        </p:txBody>
      </p:sp>
      <p:sp>
        <p:nvSpPr>
          <p:cNvPr id="4" name="Footer Placeholder 10">
            <a:extLst>
              <a:ext uri="{FF2B5EF4-FFF2-40B4-BE49-F238E27FC236}">
                <a16:creationId xmlns:a16="http://schemas.microsoft.com/office/drawing/2014/main" id="{72B9E4C2-BCEE-51DC-A554-C3AFF7F05A66}"/>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6" name="Date Placeholder 10">
            <a:extLst>
              <a:ext uri="{FF2B5EF4-FFF2-40B4-BE49-F238E27FC236}">
                <a16:creationId xmlns:a16="http://schemas.microsoft.com/office/drawing/2014/main" id="{D8687098-58C5-E7A1-CA9C-FA28445DB670}"/>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960345329"/>
              </p:ext>
            </p:extLst>
          </p:nvPr>
        </p:nvGraphicFramePr>
        <p:xfrm>
          <a:off x="643827" y="976265"/>
          <a:ext cx="10999694" cy="5357611"/>
        </p:xfrm>
        <a:graphic>
          <a:graphicData uri="http://schemas.openxmlformats.org/drawingml/2006/table">
            <a:tbl>
              <a:tblPr firstRow="1" bandRow="1">
                <a:tableStyleId>{EB344D84-9AFB-497E-A393-DC336BA19D2E}</a:tableStyleId>
              </a:tblPr>
              <a:tblGrid>
                <a:gridCol w="699247">
                  <a:extLst>
                    <a:ext uri="{9D8B030D-6E8A-4147-A177-3AD203B41FA5}">
                      <a16:colId xmlns:a16="http://schemas.microsoft.com/office/drawing/2014/main" val="20000"/>
                    </a:ext>
                  </a:extLst>
                </a:gridCol>
                <a:gridCol w="3469341">
                  <a:extLst>
                    <a:ext uri="{9D8B030D-6E8A-4147-A177-3AD203B41FA5}">
                      <a16:colId xmlns:a16="http://schemas.microsoft.com/office/drawing/2014/main" val="20001"/>
                    </a:ext>
                  </a:extLst>
                </a:gridCol>
                <a:gridCol w="3711388">
                  <a:extLst>
                    <a:ext uri="{9D8B030D-6E8A-4147-A177-3AD203B41FA5}">
                      <a16:colId xmlns:a16="http://schemas.microsoft.com/office/drawing/2014/main" val="20002"/>
                    </a:ext>
                  </a:extLst>
                </a:gridCol>
                <a:gridCol w="3119718">
                  <a:extLst>
                    <a:ext uri="{9D8B030D-6E8A-4147-A177-3AD203B41FA5}">
                      <a16:colId xmlns:a16="http://schemas.microsoft.com/office/drawing/2014/main" val="20003"/>
                    </a:ext>
                  </a:extLst>
                </a:gridCol>
              </a:tblGrid>
              <a:tr h="581447">
                <a:tc>
                  <a:txBody>
                    <a:bodyPr/>
                    <a:lstStyle/>
                    <a:p>
                      <a:pPr algn="ctr">
                        <a:lnSpc>
                          <a:spcPct val="150000"/>
                        </a:lnSpc>
                      </a:pPr>
                      <a:r>
                        <a:rPr lang="en-US" sz="1600" dirty="0" err="1">
                          <a:latin typeface="Times New Roman" panose="02020603050405020304" pitchFamily="18" charset="0"/>
                          <a:cs typeface="Times New Roman" panose="02020603050405020304" pitchFamily="18" charset="0"/>
                        </a:rPr>
                        <a:t>S.No</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Reference Paper Title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Purpose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Drawbacks</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33240">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“Smart Engine Control System Linked to Helmet Detection Using YOLOv8”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latin typeface="Times New Roman" panose="02020603050405020304" pitchFamily="18" charset="0"/>
                          <a:cs typeface="Times New Roman" panose="02020603050405020304" pitchFamily="18" charset="0"/>
                        </a:rPr>
                        <a:t>To develop a system integrating deep learning and IoT to detect helmet usage and control engine startup based on helmet presence, aiming to reduce motorcycle accidents and fatalities.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600" dirty="0">
                          <a:latin typeface="Times New Roman" panose="02020603050405020304" pitchFamily="18" charset="0"/>
                          <a:cs typeface="Times New Roman" panose="02020603050405020304" pitchFamily="18" charset="0"/>
                        </a:rPr>
                        <a:t>While the system aims to enhance safety, it may face challenges in implementation such as compatibility issues with different motorcycle models and potential false positives or negatives in helmet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98225">
                <a:tc>
                  <a:txBody>
                    <a:bodyPr/>
                    <a:lstStyle/>
                    <a:p>
                      <a:pPr algn="ctr">
                        <a:lnSpc>
                          <a:spcPct val="100000"/>
                        </a:lnSpc>
                      </a:pPr>
                      <a:r>
                        <a:rPr lang="en-US" sz="16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pPr>
                      <a:r>
                        <a:rPr lang="en-US" sz="1600" dirty="0">
                          <a:latin typeface="Times New Roman" panose="02020603050405020304" pitchFamily="18" charset="0"/>
                          <a:cs typeface="Times New Roman" panose="02020603050405020304" pitchFamily="18" charset="0"/>
                        </a:rPr>
                        <a:t>“Intelligent Helmet Detection Using OpenCV and Machine 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To develop a system utilizing machine learning and OpenCV for automated detection of helmet usage among motorists, aiming to reduce fatal injuries caused by negligence.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Potential limitations may include the reliance on precise positioning and lighting conditions for accurate helmet detection, as well as challenges in real-world implementation and scalability.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23364">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Design &amp; Implementation of IoT Based Smart Helmet for Road Accident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Introduce a smart helmet system using IoT to prevent road accidents by detecting alcohol consumption, ensuring helmet usage, and providing accident detection and notification capabilities.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Lack of detailed discussion on scalability and feasibility of mass production, and limited exploration of real-world implementation challenges.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Slide Number Placeholder 11"/>
          <p:cNvSpPr>
            <a:spLocks noGrp="1"/>
          </p:cNvSpPr>
          <p:nvPr>
            <p:ph type="sldNum" sz="quarter" idx="12"/>
          </p:nvPr>
        </p:nvSpPr>
        <p:spPr/>
        <p:txBody>
          <a:bodyPr/>
          <a:lstStyle/>
          <a:p>
            <a:fld id="{AE5629FF-3FC9-4ED2-8167-F1E9CD28EC76}" type="slidenum">
              <a:rPr lang="en-IN" smtClean="0"/>
              <a:pPr/>
              <a:t>8</a:t>
            </a:fld>
            <a:endParaRPr lang="en-IN"/>
          </a:p>
        </p:txBody>
      </p:sp>
      <p:sp>
        <p:nvSpPr>
          <p:cNvPr id="7" name="Title 1">
            <a:extLst>
              <a:ext uri="{FF2B5EF4-FFF2-40B4-BE49-F238E27FC236}">
                <a16:creationId xmlns:a16="http://schemas.microsoft.com/office/drawing/2014/main" id="{5BAD8032-0DB6-FA67-B57B-106C9BCCB5D7}"/>
              </a:ext>
            </a:extLst>
          </p:cNvPr>
          <p:cNvSpPr txBox="1">
            <a:spLocks/>
          </p:cNvSpPr>
          <p:nvPr/>
        </p:nvSpPr>
        <p:spPr>
          <a:xfrm>
            <a:off x="971365" y="432360"/>
            <a:ext cx="10515600" cy="5627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accent1">
                    <a:lumMod val="75000"/>
                  </a:schemeClr>
                </a:solidFill>
                <a:latin typeface="Book Antiqua" panose="02040602050305030304" pitchFamily="18" charset="0"/>
                <a:cs typeface="Times New Roman" pitchFamily="18" charset="0"/>
              </a:rPr>
              <a:t>LITERATURE SURVEY</a:t>
            </a:r>
          </a:p>
        </p:txBody>
      </p:sp>
      <p:sp>
        <p:nvSpPr>
          <p:cNvPr id="2" name="Footer Placeholder 10">
            <a:extLst>
              <a:ext uri="{FF2B5EF4-FFF2-40B4-BE49-F238E27FC236}">
                <a16:creationId xmlns:a16="http://schemas.microsoft.com/office/drawing/2014/main" id="{A8DC0FF8-D098-55A8-0802-7FB3E28CC931}"/>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3" name="Date Placeholder 10">
            <a:extLst>
              <a:ext uri="{FF2B5EF4-FFF2-40B4-BE49-F238E27FC236}">
                <a16:creationId xmlns:a16="http://schemas.microsoft.com/office/drawing/2014/main" id="{38AC9FDC-94D7-410D-4EAD-19BFA87456F7}"/>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AE5629FF-3FC9-4ED2-8167-F1E9CD28EC76}" type="slidenum">
              <a:rPr lang="en-IN" smtClean="0"/>
              <a:pPr/>
              <a:t>9</a:t>
            </a:fld>
            <a:endParaRPr lang="en-IN"/>
          </a:p>
        </p:txBody>
      </p:sp>
      <p:sp>
        <p:nvSpPr>
          <p:cNvPr id="7" name="Title 1">
            <a:extLst>
              <a:ext uri="{FF2B5EF4-FFF2-40B4-BE49-F238E27FC236}">
                <a16:creationId xmlns:a16="http://schemas.microsoft.com/office/drawing/2014/main" id="{2E6885C0-ED20-7FA7-6F90-1DC9035DFCFF}"/>
              </a:ext>
            </a:extLst>
          </p:cNvPr>
          <p:cNvSpPr>
            <a:spLocks noGrp="1"/>
          </p:cNvSpPr>
          <p:nvPr>
            <p:ph type="title"/>
          </p:nvPr>
        </p:nvSpPr>
        <p:spPr>
          <a:xfrm>
            <a:off x="971365" y="136525"/>
            <a:ext cx="10515600" cy="1325563"/>
          </a:xfrm>
        </p:spPr>
        <p:txBody>
          <a:bodyPr>
            <a:normAutofit/>
          </a:bodyPr>
          <a:lstStyle/>
          <a:p>
            <a:pPr algn="ctr"/>
            <a:r>
              <a:rPr lang="en-US" sz="2400" b="1" dirty="0">
                <a:solidFill>
                  <a:schemeClr val="accent1">
                    <a:lumMod val="75000"/>
                  </a:schemeClr>
                </a:solidFill>
                <a:latin typeface="Book Antiqua" panose="02040602050305030304" pitchFamily="18" charset="0"/>
                <a:cs typeface="Times New Roman" pitchFamily="18" charset="0"/>
              </a:rPr>
              <a:t>LITERATURE SURVEY</a:t>
            </a:r>
          </a:p>
        </p:txBody>
      </p:sp>
      <p:sp>
        <p:nvSpPr>
          <p:cNvPr id="2" name="Footer Placeholder 10">
            <a:extLst>
              <a:ext uri="{FF2B5EF4-FFF2-40B4-BE49-F238E27FC236}">
                <a16:creationId xmlns:a16="http://schemas.microsoft.com/office/drawing/2014/main" id="{389973F8-CC78-0067-F28B-E783C28F4147}"/>
              </a:ext>
            </a:extLst>
          </p:cNvPr>
          <p:cNvSpPr>
            <a:spLocks noGrp="1"/>
          </p:cNvSpPr>
          <p:nvPr>
            <p:ph type="ftr" sz="quarter" idx="11"/>
          </p:nvPr>
        </p:nvSpPr>
        <p:spPr>
          <a:xfrm>
            <a:off x="117765" y="6371818"/>
            <a:ext cx="7770460" cy="365125"/>
          </a:xfrm>
        </p:spPr>
        <p:txBody>
          <a:bodyPr/>
          <a:lstStyle/>
          <a:p>
            <a:r>
              <a:rPr lang="en-US" dirty="0">
                <a:latin typeface="Times New Roman" panose="02020603050405020304" pitchFamily="18" charset="0"/>
                <a:cs typeface="Times New Roman" panose="02020603050405020304" pitchFamily="18" charset="0"/>
              </a:rPr>
              <a:t>Smart Helmet Enforcement System	                                      Batch-No A1</a:t>
            </a:r>
            <a:endParaRPr lang="en-IN" dirty="0">
              <a:latin typeface="Times New Roman" panose="02020603050405020304" pitchFamily="18" charset="0"/>
              <a:cs typeface="Times New Roman" panose="02020603050405020304" pitchFamily="18" charset="0"/>
            </a:endParaRPr>
          </a:p>
        </p:txBody>
      </p:sp>
      <p:sp>
        <p:nvSpPr>
          <p:cNvPr id="3" name="Date Placeholder 10">
            <a:extLst>
              <a:ext uri="{FF2B5EF4-FFF2-40B4-BE49-F238E27FC236}">
                <a16:creationId xmlns:a16="http://schemas.microsoft.com/office/drawing/2014/main" id="{198905EC-B61D-4FD0-6CB2-E471B0099AD2}"/>
              </a:ext>
            </a:extLst>
          </p:cNvPr>
          <p:cNvSpPr>
            <a:spLocks noGrp="1"/>
          </p:cNvSpPr>
          <p:nvPr>
            <p:ph type="dt" sz="half" idx="10"/>
          </p:nvPr>
        </p:nvSpPr>
        <p:spPr>
          <a:xfrm>
            <a:off x="8610600" y="6370771"/>
            <a:ext cx="2743200" cy="365125"/>
          </a:xfrm>
        </p:spPr>
        <p:txBody>
          <a:bodyPr/>
          <a:lstStyle/>
          <a:p>
            <a:fld id="{0CBC7DEB-8B42-4ABD-A779-5E0BB94EB6C9}" type="datetime2">
              <a:rPr lang="en-IN" smtClean="0"/>
              <a:pPr/>
              <a:t>Monday, 01 April 2024</a:t>
            </a:fld>
            <a:endParaRPr lang="en-IN" dirty="0"/>
          </a:p>
        </p:txBody>
      </p:sp>
      <p:graphicFrame>
        <p:nvGraphicFramePr>
          <p:cNvPr id="4" name="Table 3">
            <a:extLst>
              <a:ext uri="{FF2B5EF4-FFF2-40B4-BE49-F238E27FC236}">
                <a16:creationId xmlns:a16="http://schemas.microsoft.com/office/drawing/2014/main" id="{914406F3-BA0A-F53D-B3E5-E4390D3DB868}"/>
              </a:ext>
            </a:extLst>
          </p:cNvPr>
          <p:cNvGraphicFramePr>
            <a:graphicFrameLocks noGrp="1"/>
          </p:cNvGraphicFramePr>
          <p:nvPr>
            <p:extLst>
              <p:ext uri="{D42A27DB-BD31-4B8C-83A1-F6EECF244321}">
                <p14:modId xmlns:p14="http://schemas.microsoft.com/office/powerpoint/2010/main" val="2294354780"/>
              </p:ext>
            </p:extLst>
          </p:nvPr>
        </p:nvGraphicFramePr>
        <p:xfrm>
          <a:off x="551329" y="1059143"/>
          <a:ext cx="11372055" cy="4861500"/>
        </p:xfrm>
        <a:graphic>
          <a:graphicData uri="http://schemas.openxmlformats.org/drawingml/2006/table">
            <a:tbl>
              <a:tblPr firstRow="1" bandRow="1">
                <a:tableStyleId>{EB344D84-9AFB-497E-A393-DC336BA19D2E}</a:tableStyleId>
              </a:tblPr>
              <a:tblGrid>
                <a:gridCol w="740158">
                  <a:extLst>
                    <a:ext uri="{9D8B030D-6E8A-4147-A177-3AD203B41FA5}">
                      <a16:colId xmlns:a16="http://schemas.microsoft.com/office/drawing/2014/main" val="1754666590"/>
                    </a:ext>
                  </a:extLst>
                </a:gridCol>
                <a:gridCol w="3320854">
                  <a:extLst>
                    <a:ext uri="{9D8B030D-6E8A-4147-A177-3AD203B41FA5}">
                      <a16:colId xmlns:a16="http://schemas.microsoft.com/office/drawing/2014/main" val="2191646068"/>
                    </a:ext>
                  </a:extLst>
                </a:gridCol>
                <a:gridCol w="3778624">
                  <a:extLst>
                    <a:ext uri="{9D8B030D-6E8A-4147-A177-3AD203B41FA5}">
                      <a16:colId xmlns:a16="http://schemas.microsoft.com/office/drawing/2014/main" val="911634301"/>
                    </a:ext>
                  </a:extLst>
                </a:gridCol>
                <a:gridCol w="3532419">
                  <a:extLst>
                    <a:ext uri="{9D8B030D-6E8A-4147-A177-3AD203B41FA5}">
                      <a16:colId xmlns:a16="http://schemas.microsoft.com/office/drawing/2014/main" val="2285560623"/>
                    </a:ext>
                  </a:extLst>
                </a:gridCol>
              </a:tblGrid>
              <a:tr h="583854">
                <a:tc>
                  <a:txBody>
                    <a:bodyPr/>
                    <a:lstStyle/>
                    <a:p>
                      <a:pPr algn="ctr">
                        <a:lnSpc>
                          <a:spcPct val="150000"/>
                        </a:lnSpc>
                      </a:pPr>
                      <a:r>
                        <a:rPr lang="en-US" sz="1600" dirty="0" err="1">
                          <a:latin typeface="Times New Roman" panose="02020603050405020304" pitchFamily="18" charset="0"/>
                          <a:cs typeface="Times New Roman" panose="02020603050405020304" pitchFamily="18" charset="0"/>
                        </a:rPr>
                        <a:t>S.No</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Reference Paper Title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Purpose</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Drawbacks</a:t>
                      </a:r>
                      <a:endParaRPr lang="en-US" sz="16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2302506"/>
                  </a:ext>
                </a:extLst>
              </a:tr>
              <a:tr h="1361583">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"Smart Helmet with Quick Ambulance Response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To develop a smart helmet system that enhances rider safety by incorporating features like alcohol detection, accident identification, and quick ambulance 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 Lack of reliability on Raspberry Pi for image processing, high cost associated with improving vehicle detection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9237554"/>
                  </a:ext>
                </a:extLst>
              </a:tr>
              <a:tr h="1361583">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“Real Time Road Surveillance and Vehicle Detection using Deep 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To enhance road safety in India through real-time surveillance using deep learning, focusing on vehicle detection for enforcing traffic laws like helmet usage and seatbelt enforcement.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Possible limitations include biased training data, hardware requirements, narrow scope, ethical concerns, and integration challenges, which could impact the system's effectiveness and implementation.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7130729"/>
                  </a:ext>
                </a:extLst>
              </a:tr>
              <a:tr h="1361583">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“Fine-Tuning YOLOv5 with Genetic Algorithm For Helmet Violation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Proposes a real-time helmet violation detection system using YOLOv5 and genetic algorithm fine-tuning to enhance motorcycle safety by enforcing helmet laws.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pPr>
                      <a:r>
                        <a:rPr lang="en-US" sz="1600" dirty="0">
                          <a:latin typeface="Times New Roman" panose="02020603050405020304" pitchFamily="18" charset="0"/>
                          <a:cs typeface="Times New Roman" panose="02020603050405020304" pitchFamily="18" charset="0"/>
                        </a:rPr>
                        <a:t>Limited generalization for small helmets with complex backgrounds. Difficulty detecting small or overlapping objects. Imbalanced training data. Complex labeling correction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568818"/>
                  </a:ext>
                </a:extLst>
              </a:tr>
            </a:tbl>
          </a:graphicData>
        </a:graphic>
      </p:graphicFrame>
    </p:spTree>
    <p:extLst>
      <p:ext uri="{BB962C8B-B14F-4D97-AF65-F5344CB8AC3E}">
        <p14:creationId xmlns:p14="http://schemas.microsoft.com/office/powerpoint/2010/main" val="2704537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Foundry</Template>
  <TotalTime>4018</TotalTime>
  <Words>4819</Words>
  <Application>Microsoft Office PowerPoint</Application>
  <PresentationFormat>Widescreen</PresentationFormat>
  <Paragraphs>531</Paragraphs>
  <Slides>50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Book Antiqua</vt:lpstr>
      <vt:lpstr>Calibri</vt:lpstr>
      <vt:lpstr>Calibri Light</vt:lpstr>
      <vt:lpstr>Californian FB</vt:lpstr>
      <vt:lpstr>Candara</vt:lpstr>
      <vt:lpstr>Constantia</vt:lpstr>
      <vt:lpstr>StarSymbol</vt:lpstr>
      <vt:lpstr>Times New Roman</vt:lpstr>
      <vt:lpstr>Wingdings</vt:lpstr>
      <vt:lpstr>Office Theme</vt:lpstr>
      <vt:lpstr>PowerPoint Presentation</vt:lpstr>
      <vt:lpstr>                            CONTENTS</vt:lpstr>
      <vt:lpstr>ABSTRACT</vt:lpstr>
      <vt:lpstr>                                  INTRODUCTION</vt:lpstr>
      <vt:lpstr>                                  Problem Statement</vt:lpstr>
      <vt:lpstr>AIM &amp; OBJECTIVE</vt:lpstr>
      <vt:lpstr>LITERATURE SURVEY</vt:lpstr>
      <vt:lpstr>PowerPoint Presentation</vt:lpstr>
      <vt:lpstr>LITERATURE SURVEY</vt:lpstr>
      <vt:lpstr>LITERATURE SURVEY</vt:lpstr>
      <vt:lpstr>Existing Systems:</vt:lpstr>
      <vt:lpstr>Proposed System:</vt:lpstr>
      <vt:lpstr>Advantages:</vt:lpstr>
      <vt:lpstr>                 SYSTEM REQUIREMENTS</vt:lpstr>
      <vt:lpstr>PROJECT FLOW</vt:lpstr>
      <vt:lpstr>PowerPoint Presentation</vt:lpstr>
      <vt:lpstr>TECHNOLOGY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TABLE FOR STUDENT CONTRIBUTION </vt:lpstr>
      <vt:lpstr>REFERENCES</vt:lpstr>
      <vt:lpstr>REFERENCES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Missing Child Identification System using Deep Learning</dc:title>
  <dc:creator>PRATAP YAMPALLA</dc:creator>
  <cp:lastModifiedBy>Aakash Namala</cp:lastModifiedBy>
  <cp:revision>138</cp:revision>
  <dcterms:created xsi:type="dcterms:W3CDTF">2021-07-06T10:32:00Z</dcterms:created>
  <dcterms:modified xsi:type="dcterms:W3CDTF">2024-04-01T09:30:24Z</dcterms:modified>
</cp:coreProperties>
</file>